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1" r:id="rId20"/>
    <p:sldId id="292" r:id="rId21"/>
    <p:sldId id="336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37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1B4D34"/>
    <a:srgbClr val="26704B"/>
    <a:srgbClr val="0A1B12"/>
    <a:srgbClr val="1A4931"/>
    <a:srgbClr val="002B85"/>
    <a:srgbClr val="003299"/>
    <a:srgbClr val="011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162" autoAdjust="0"/>
    <p:restoredTop sz="96747" autoAdjust="0"/>
  </p:normalViewPr>
  <p:slideViewPr>
    <p:cSldViewPr snapToGrid="0">
      <p:cViewPr varScale="1">
        <p:scale>
          <a:sx n="53" d="100"/>
          <a:sy n="53" d="100"/>
        </p:scale>
        <p:origin x="184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5.emf"/><Relationship Id="rId1" Type="http://schemas.openxmlformats.org/officeDocument/2006/relationships/image" Target="../media/image18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7C610-2382-4E46-92B1-42C33CD59C77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75600-72F3-4400-9321-7F105BABF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7327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BE" altLang="nl-BE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A03D28-7F1A-48A3-9FE3-F269B57ABD2F}" type="slidenum">
              <a:rPr lang="en-US" altLang="nl-BE" smtClean="0"/>
              <a:pPr algn="r" eaLnBrk="1" hangingPunct="1">
                <a:spcBef>
                  <a:spcPct val="0"/>
                </a:spcBef>
              </a:pPr>
              <a:t>20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206731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nl-BE" altLang="nl-BE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A03D28-7F1A-48A3-9FE3-F269B57ABD2F}" type="slidenum">
              <a:rPr lang="en-US" altLang="nl-BE" smtClean="0"/>
              <a:pPr algn="r" eaLnBrk="1" hangingPunct="1">
                <a:spcBef>
                  <a:spcPct val="0"/>
                </a:spcBef>
              </a:pPr>
              <a:t>21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312757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nl-BE" altLang="nl-BE">
              <a:latin typeface="Arial" pitchFamily="34" charset="0"/>
            </a:endParaRPr>
          </a:p>
        </p:txBody>
      </p:sp>
      <p:sp>
        <p:nvSpPr>
          <p:cNvPr id="68612" name="Tijdelijke aanduiding voor dianummer 3"/>
          <p:cNvSpPr txBox="1">
            <a:spLocks noGrp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AF5D52CB-FA77-4125-B5BA-FAA5EF505F0F}" type="slidenum">
              <a:rPr lang="en-US" altLang="nl-BE" sz="1200"/>
              <a:pPr algn="r" eaLnBrk="1" hangingPunct="1"/>
              <a:t>23</a:t>
            </a:fld>
            <a:endParaRPr lang="en-US" altLang="nl-BE" sz="1200"/>
          </a:p>
        </p:txBody>
      </p:sp>
    </p:spTree>
    <p:extLst>
      <p:ext uri="{BB962C8B-B14F-4D97-AF65-F5344CB8AC3E}">
        <p14:creationId xmlns:p14="http://schemas.microsoft.com/office/powerpoint/2010/main" val="188421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9DFF1-2C48-7049-B0CF-B2D005BDE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" b="20149"/>
          <a:stretch/>
        </p:blipFill>
        <p:spPr>
          <a:xfrm>
            <a:off x="3503" y="0"/>
            <a:ext cx="12206013" cy="68579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ED88914-DEFB-F24F-B13E-C270B2F5F376}"/>
              </a:ext>
            </a:extLst>
          </p:cNvPr>
          <p:cNvSpPr/>
          <p:nvPr userDrawn="1"/>
        </p:nvSpPr>
        <p:spPr>
          <a:xfrm>
            <a:off x="1" y="5954753"/>
            <a:ext cx="12192000" cy="903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EF8B6C-E121-7044-A88B-A2F29169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3" t="28899" r="3975" b="51378"/>
          <a:stretch/>
        </p:blipFill>
        <p:spPr>
          <a:xfrm>
            <a:off x="1" y="1"/>
            <a:ext cx="12192000" cy="22115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35DAB8-0F6B-2F41-822A-4F0D39C0DE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07" y="180457"/>
            <a:ext cx="4878515" cy="157434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3F17984-6111-5445-94D4-EA16CFB56409}"/>
              </a:ext>
            </a:extLst>
          </p:cNvPr>
          <p:cNvGrpSpPr/>
          <p:nvPr userDrawn="1"/>
        </p:nvGrpSpPr>
        <p:grpSpPr>
          <a:xfrm>
            <a:off x="1618628" y="5957077"/>
            <a:ext cx="8719876" cy="830272"/>
            <a:chOff x="1711474" y="5934721"/>
            <a:chExt cx="8719876" cy="83027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612DF0D-C983-B84D-B48E-02FDD095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210" y="5934721"/>
              <a:ext cx="2095140" cy="830272"/>
            </a:xfrm>
            <a:prstGeom prst="rect">
              <a:avLst/>
            </a:prstGeom>
          </p:spPr>
        </p:pic>
        <p:sp>
          <p:nvSpPr>
            <p:cNvPr id="34" name="Text Box 4">
              <a:extLst>
                <a:ext uri="{FF2B5EF4-FFF2-40B4-BE49-F238E27FC236}">
                  <a16:creationId xmlns:a16="http://schemas.microsoft.com/office/drawing/2014/main" id="{BEF31E14-C916-384A-A37A-5B59323E9F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1474" y="6304461"/>
              <a:ext cx="6624736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dirty="0">
                  <a:latin typeface="Frutiger 55 Roman" pitchFamily="34" charset="0"/>
                </a:rPr>
                <a:t>Royal NIOZ is part </a:t>
              </a:r>
              <a:r>
                <a:rPr lang="en-US" sz="1200">
                  <a:latin typeface="Frutiger 55 Roman" pitchFamily="34" charset="0"/>
                </a:rPr>
                <a:t>of NWO-I</a:t>
              </a:r>
              <a:r>
                <a:rPr lang="en-US" sz="1200" dirty="0">
                  <a:latin typeface="Frutiger 55 Roman" pitchFamily="34" charset="0"/>
                </a:rPr>
                <a:t>, in </a:t>
              </a:r>
              <a:r>
                <a:rPr lang="en-US" sz="1200">
                  <a:latin typeface="Frutiger 55 Roman" pitchFamily="34" charset="0"/>
                </a:rPr>
                <a:t>cooperation with </a:t>
              </a:r>
              <a:r>
                <a:rPr lang="en-US" sz="1200" dirty="0">
                  <a:latin typeface="Frutiger 55 Roman" pitchFamily="34" charset="0"/>
                </a:rPr>
                <a:t>Utrecht University</a:t>
              </a:r>
              <a:endParaRPr lang="nl-NL" sz="1200" dirty="0">
                <a:latin typeface="Frutiger 55 Roman" pitchFamily="34" charset="0"/>
              </a:endParaRPr>
            </a:p>
          </p:txBody>
        </p:sp>
        <p:pic>
          <p:nvPicPr>
            <p:cNvPr id="35" name="Picture 7" descr="NWO">
              <a:extLst>
                <a:ext uri="{FF2B5EF4-FFF2-40B4-BE49-F238E27FC236}">
                  <a16:creationId xmlns:a16="http://schemas.microsoft.com/office/drawing/2014/main" id="{C5AD05CA-4E72-BD45-A7D0-199A0F43C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7639944" y="6162654"/>
              <a:ext cx="696266" cy="326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40CBC49-7311-504D-A248-61138D41784A}"/>
              </a:ext>
            </a:extLst>
          </p:cNvPr>
          <p:cNvSpPr/>
          <p:nvPr userDrawn="1"/>
        </p:nvSpPr>
        <p:spPr>
          <a:xfrm>
            <a:off x="11173973" y="1"/>
            <a:ext cx="1018028" cy="1356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F9E2AF39-7563-AF4F-AEA7-24CB6873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pPr algn="ctr"/>
            <a:endParaRPr lang="nl-NL" b="1" dirty="0">
              <a:solidFill>
                <a:schemeClr val="bg1"/>
              </a:solidFill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2C69142-6083-DE40-B39C-771AADA81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32637"/>
            <a:ext cx="10515600" cy="120022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ctr"/>
            <a:r>
              <a:rPr lang="nl-NL" sz="3200" dirty="0">
                <a:solidFill>
                  <a:schemeClr val="bg1"/>
                </a:solidFill>
              </a:rPr>
              <a:t>Johan van de Koppel</a:t>
            </a:r>
          </a:p>
          <a:p>
            <a:pPr algn="ctr"/>
            <a:r>
              <a:rPr lang="nl-NL" sz="3200" dirty="0">
                <a:solidFill>
                  <a:schemeClr val="bg1"/>
                </a:solidFill>
              </a:rPr>
              <a:t>NIOZ-Yerseke, Rijksuniversiteit Groningen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06B1856-F3E6-0C41-8D39-AA983D6093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31824" y="6047298"/>
            <a:ext cx="696266" cy="6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6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46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986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756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899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934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171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E2CDD-1FDC-E34C-B846-F83F829A913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37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509" y="365125"/>
            <a:ext cx="9878291" cy="1325563"/>
          </a:xfrm>
        </p:spPr>
        <p:txBody>
          <a:bodyPr>
            <a:norm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</a:tabLst>
              <a:defRPr lang="nl-NL" sz="4000" b="1" kern="1200" dirty="0">
                <a:solidFill>
                  <a:srgbClr val="003299"/>
                </a:solidFill>
                <a:latin typeface="+mn-lt"/>
                <a:ea typeface="MS PGothic" panose="020B0600070205080204" pitchFamily="34" charset="-128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43" descr="NIOZ_wapen_rgb">
            <a:extLst>
              <a:ext uri="{FF2B5EF4-FFF2-40B4-BE49-F238E27FC236}">
                <a16:creationId xmlns:a16="http://schemas.microsoft.com/office/drawing/2014/main" id="{7076E254-9B7F-7C47-A6E9-C7295F9DB1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2425" y="365124"/>
            <a:ext cx="759402" cy="1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118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solidFill>
            <a:srgbClr val="002B85"/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</a:tabLst>
              <a:defRPr lang="nl-NL" sz="4000" b="1" dirty="0">
                <a:solidFill>
                  <a:schemeClr val="bg1"/>
                </a:solidFill>
                <a:latin typeface="Verdana" charset="0"/>
                <a:ea typeface="ＭＳ Ｐゴシック" charset="0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8846" y="1825625"/>
            <a:ext cx="9442939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3565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solidFill>
            <a:srgbClr val="002B85"/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42900" algn="l"/>
              </a:tabLst>
              <a:defRPr lang="nl-NL" sz="4000" b="1" dirty="0">
                <a:solidFill>
                  <a:schemeClr val="bg1"/>
                </a:solidFill>
                <a:latin typeface="Verdana" charset="0"/>
                <a:ea typeface="ＭＳ Ｐゴシック" charset="0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942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solidFill>
            <a:srgbClr val="26704B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nl-NL" sz="40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8846" y="1825625"/>
            <a:ext cx="9530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841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solidFill>
            <a:srgbClr val="26704B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nl-NL" sz="40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/>
              </a:defRPr>
            </a:lvl1pPr>
          </a:lstStyle>
          <a:p>
            <a:pPr lvl="0" algn="ctr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585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727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055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990" y="365125"/>
            <a:ext cx="997339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00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5508" y="365125"/>
            <a:ext cx="9878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CD9DF-545F-4E6B-B096-49C2EE72F599}" type="datetimeFigureOut">
              <a:rPr lang="nl-NL" smtClean="0"/>
              <a:t>30-03-19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55DA2-1552-4251-B4D5-02127F354AA4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43" descr="NIOZ_wapen_rgb">
            <a:extLst>
              <a:ext uri="{FF2B5EF4-FFF2-40B4-BE49-F238E27FC236}">
                <a16:creationId xmlns:a16="http://schemas.microsoft.com/office/drawing/2014/main" id="{5A217C6F-C062-C74B-9E61-2A50341ADA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352425" y="365124"/>
            <a:ext cx="759402" cy="1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639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4" r:id="rId16"/>
  </p:sldLayoutIdLst>
  <p:txStyles>
    <p:titleStyle>
      <a:lvl1pPr algn="l" defTabSz="914400" rtl="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tabLst>
          <a:tab pos="342900" algn="l"/>
        </a:tabLst>
        <a:defRPr lang="nl-NL" sz="4000" b="1" kern="1200" dirty="0">
          <a:solidFill>
            <a:srgbClr val="003299"/>
          </a:solidFill>
          <a:latin typeface="+mn-lt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Word_Document10.docx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hyperlink" Target="https://en.wikipedia.org/wiki/Shallow_water_equat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Word_Document14.docx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package" Target="../embeddings/Microsoft_Word_Document15.docx"/><Relationship Id="rId7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Word_Document16.docx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Word_Document20.docx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6.png"/><Relationship Id="rId7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package" Target="../embeddings/Microsoft_Word_Document7.docx"/><Relationship Id="rId3" Type="http://schemas.openxmlformats.org/officeDocument/2006/relationships/package" Target="../embeddings/Microsoft_Word_Document2.docx"/><Relationship Id="rId7" Type="http://schemas.openxmlformats.org/officeDocument/2006/relationships/package" Target="../embeddings/Microsoft_Word_Document4.docx"/><Relationship Id="rId12" Type="http://schemas.openxmlformats.org/officeDocument/2006/relationships/image" Target="../media/image21.e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11" Type="http://schemas.openxmlformats.org/officeDocument/2006/relationships/package" Target="../embeddings/Microsoft_Word_Document6.docx"/><Relationship Id="rId5" Type="http://schemas.openxmlformats.org/officeDocument/2006/relationships/package" Target="../embeddings/Microsoft_Word_Document3.docx"/><Relationship Id="rId15" Type="http://schemas.openxmlformats.org/officeDocument/2006/relationships/package" Target="../embeddings/Microsoft_Word_Document8.docx"/><Relationship Id="rId10" Type="http://schemas.openxmlformats.org/officeDocument/2006/relationships/image" Target="../media/image20.emf"/><Relationship Id="rId4" Type="http://schemas.openxmlformats.org/officeDocument/2006/relationships/image" Target="../media/image18.emf"/><Relationship Id="rId9" Type="http://schemas.openxmlformats.org/officeDocument/2006/relationships/package" Target="../embeddings/Microsoft_Word_Document5.docx"/><Relationship Id="rId1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6610" r="-185" b="8484"/>
          <a:stretch/>
        </p:blipFill>
        <p:spPr bwMode="auto">
          <a:xfrm>
            <a:off x="0" y="-1"/>
            <a:ext cx="12211338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" name="Title 1"/>
          <p:cNvSpPr>
            <a:spLocks noGrp="1"/>
          </p:cNvSpPr>
          <p:nvPr>
            <p:ph type="title"/>
          </p:nvPr>
        </p:nvSpPr>
        <p:spPr>
          <a:xfrm>
            <a:off x="769434" y="365125"/>
            <a:ext cx="10584365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lumMod val="75000"/>
                      <a:alpha val="40000"/>
                    </a:schemeClr>
                  </a:glow>
                </a:effectLst>
                <a:latin typeface="Arial" charset="0"/>
              </a:rPr>
              <a:t>Modelling water flow</a:t>
            </a:r>
          </a:p>
        </p:txBody>
      </p:sp>
    </p:spTree>
    <p:extLst>
      <p:ext uri="{BB962C8B-B14F-4D97-AF65-F5344CB8AC3E}">
        <p14:creationId xmlns:p14="http://schemas.microsoft.com/office/powerpoint/2010/main" val="187897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Navier-Stokes equations</a:t>
            </a: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>
            <p:extLst/>
          </p:nvPr>
        </p:nvGraphicFramePr>
        <p:xfrm>
          <a:off x="2438400" y="2933700"/>
          <a:ext cx="88646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Document" r:id="rId3" imgW="8864600" imgH="2590800" progId="Word.Document.12">
                  <p:embed/>
                </p:oleObj>
              </mc:Choice>
              <mc:Fallback>
                <p:oleObj name="Document" r:id="rId3" imgW="8864600" imgH="2590800" progId="Word.Document.12">
                  <p:embed/>
                  <p:pic>
                    <p:nvPicPr>
                      <p:cNvPr id="1229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933700"/>
                        <a:ext cx="8864600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2438400" y="5981700"/>
          <a:ext cx="8864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Document" r:id="rId5" imgW="8864600" imgH="571500" progId="Word.Document.12">
                  <p:embed/>
                </p:oleObj>
              </mc:Choice>
              <mc:Fallback>
                <p:oleObj name="Document" r:id="rId5" imgW="8864600" imgH="571500" progId="Word.Document.12">
                  <p:embed/>
                  <p:pic>
                    <p:nvPicPr>
                      <p:cNvPr id="1229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981700"/>
                        <a:ext cx="88646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TextBox 5"/>
          <p:cNvSpPr txBox="1">
            <a:spLocks noChangeArrowheads="1"/>
          </p:cNvSpPr>
          <p:nvPr/>
        </p:nvSpPr>
        <p:spPr bwMode="auto">
          <a:xfrm>
            <a:off x="2209801" y="2476500"/>
            <a:ext cx="2613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Momentum conservation</a:t>
            </a:r>
          </a:p>
        </p:txBody>
      </p:sp>
      <p:sp>
        <p:nvSpPr>
          <p:cNvPr id="12293" name="TextBox 6"/>
          <p:cNvSpPr txBox="1">
            <a:spLocks noChangeArrowheads="1"/>
          </p:cNvSpPr>
          <p:nvPr/>
        </p:nvSpPr>
        <p:spPr bwMode="auto">
          <a:xfrm>
            <a:off x="2286000" y="5448300"/>
            <a:ext cx="203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Mass conservation</a:t>
            </a:r>
          </a:p>
        </p:txBody>
      </p:sp>
      <p:sp>
        <p:nvSpPr>
          <p:cNvPr id="12294" name="TextBox 7"/>
          <p:cNvSpPr txBox="1">
            <a:spLocks noChangeArrowheads="1"/>
          </p:cNvSpPr>
          <p:nvPr/>
        </p:nvSpPr>
        <p:spPr bwMode="auto">
          <a:xfrm>
            <a:off x="2209800" y="1981200"/>
            <a:ext cx="61610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Navier-Stokes equations for an incompressible fluid (~water)</a:t>
            </a:r>
          </a:p>
        </p:txBody>
      </p:sp>
    </p:spTree>
    <p:extLst>
      <p:ext uri="{BB962C8B-B14F-4D97-AF65-F5344CB8AC3E}">
        <p14:creationId xmlns:p14="http://schemas.microsoft.com/office/powerpoint/2010/main" val="411174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Shallow water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Arial" charset="0"/>
              </a:rPr>
              <a:t>Simplification: shallow water</a:t>
            </a: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</a:rPr>
              <a:t>Horizontal scale &gt;&gt; Vertical scale</a:t>
            </a:r>
            <a:br>
              <a:rPr lang="en-US" sz="2400" dirty="0">
                <a:solidFill>
                  <a:schemeClr val="tx2"/>
                </a:solidFill>
                <a:latin typeface="Arial" charset="0"/>
              </a:rPr>
            </a:br>
            <a:r>
              <a:rPr lang="en-US" sz="2400" dirty="0">
                <a:solidFill>
                  <a:schemeClr val="tx2"/>
                </a:solidFill>
                <a:latin typeface="Arial" charset="0"/>
              </a:rPr>
              <a:t>(e.g. an estuary of 50 km long, ~10 meters deep)</a:t>
            </a: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</a:rPr>
              <a:t>Flow in z dimension is ignored</a:t>
            </a: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</a:rPr>
              <a:t>Pressure only due to water surface elevation difference, multiplied by gravity g.</a:t>
            </a:r>
          </a:p>
          <a:p>
            <a:pPr>
              <a:defRPr/>
            </a:pPr>
            <a:endParaRPr lang="en-US" sz="2400" dirty="0">
              <a:solidFill>
                <a:schemeClr val="tx2"/>
              </a:solidFill>
              <a:latin typeface="Arial" charset="0"/>
            </a:endParaRPr>
          </a:p>
          <a:p>
            <a:pPr marL="0" indent="0">
              <a:buNone/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</a:rPr>
              <a:t>=&gt; “Shallow water equations” 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5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Shallow water equations</a:t>
            </a:r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>
            <p:extLst/>
          </p:nvPr>
        </p:nvGraphicFramePr>
        <p:xfrm>
          <a:off x="4495800" y="2286000"/>
          <a:ext cx="8864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Document" r:id="rId3" imgW="8864600" imgH="2235200" progId="Word.Document.12">
                  <p:embed/>
                </p:oleObj>
              </mc:Choice>
              <mc:Fallback>
                <p:oleObj name="Document" r:id="rId3" imgW="8864600" imgH="2235200" progId="Word.Document.12">
                  <p:embed/>
                  <p:pic>
                    <p:nvPicPr>
                      <p:cNvPr id="153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86000"/>
                        <a:ext cx="88646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2362200" y="22860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Momentum </a:t>
            </a:r>
          </a:p>
          <a:p>
            <a:pPr algn="l"/>
            <a:r>
              <a:rPr lang="en-US" sz="1600" b="0"/>
              <a:t>conservation:</a:t>
            </a:r>
          </a:p>
        </p:txBody>
      </p:sp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2362200" y="39624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Mass </a:t>
            </a:r>
          </a:p>
          <a:p>
            <a:pPr algn="l"/>
            <a:r>
              <a:rPr lang="en-US" sz="1600" b="0"/>
              <a:t>conservation:</a:t>
            </a:r>
          </a:p>
        </p:txBody>
      </p:sp>
      <p:sp>
        <p:nvSpPr>
          <p:cNvPr id="15365" name="TextBox 7"/>
          <p:cNvSpPr txBox="1">
            <a:spLocks noChangeArrowheads="1"/>
          </p:cNvSpPr>
          <p:nvPr/>
        </p:nvSpPr>
        <p:spPr bwMode="auto">
          <a:xfrm>
            <a:off x="2362200" y="5181601"/>
            <a:ext cx="670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GB" sz="1600" b="0"/>
              <a:t>Where surface elevation </a:t>
            </a:r>
            <a:r>
              <a:rPr lang="en-GB" sz="1600" b="0" i="1"/>
              <a:t>η</a:t>
            </a:r>
            <a:r>
              <a:rPr lang="en-GB" sz="1600" b="0"/>
              <a:t> = </a:t>
            </a:r>
            <a:r>
              <a:rPr lang="en-GB" sz="1600" b="0" i="1"/>
              <a:t>h</a:t>
            </a:r>
            <a:r>
              <a:rPr lang="en-GB" sz="1600" b="0"/>
              <a:t> + </a:t>
            </a:r>
            <a:r>
              <a:rPr lang="en-GB" sz="1600" b="0" i="1"/>
              <a:t>s</a:t>
            </a:r>
            <a:r>
              <a:rPr lang="en-GB" sz="1600" b="0"/>
              <a:t>. Here </a:t>
            </a:r>
            <a:r>
              <a:rPr lang="en-GB" sz="1600" b="0" i="1"/>
              <a:t>h</a:t>
            </a:r>
            <a:r>
              <a:rPr lang="en-GB" sz="1600" b="0"/>
              <a:t> is the height of the water column from the bottom to the surface, and </a:t>
            </a:r>
            <a:r>
              <a:rPr lang="en-GB" sz="1600" b="0" i="1"/>
              <a:t>s</a:t>
            </a:r>
            <a:r>
              <a:rPr lang="en-GB" sz="1600" b="0"/>
              <a:t> is the elevation of the bottom. </a:t>
            </a:r>
            <a:r>
              <a:rPr lang="en-GB" sz="1600" b="0" i="1"/>
              <a:t>b</a:t>
            </a:r>
            <a:r>
              <a:rPr lang="en-GB" sz="1600" b="0"/>
              <a:t> stands for energy loss to turbulence</a:t>
            </a:r>
            <a:r>
              <a:rPr lang="en-US" sz="1600" b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867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Shallow water equations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>
            <p:extLst/>
          </p:nvPr>
        </p:nvGraphicFramePr>
        <p:xfrm>
          <a:off x="4495800" y="2286000"/>
          <a:ext cx="8864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Document" r:id="rId3" imgW="8864600" imgH="2235200" progId="Word.Document.12">
                  <p:embed/>
                </p:oleObj>
              </mc:Choice>
              <mc:Fallback>
                <p:oleObj name="Document" r:id="rId3" imgW="8864600" imgH="2235200" progId="Word.Document.12">
                  <p:embed/>
                  <p:pic>
                    <p:nvPicPr>
                      <p:cNvPr id="163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86000"/>
                        <a:ext cx="88646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extBox 5"/>
          <p:cNvSpPr txBox="1">
            <a:spLocks noChangeArrowheads="1"/>
          </p:cNvSpPr>
          <p:nvPr/>
        </p:nvSpPr>
        <p:spPr bwMode="auto">
          <a:xfrm>
            <a:off x="2362200" y="22860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Momentum </a:t>
            </a:r>
          </a:p>
          <a:p>
            <a:pPr algn="l"/>
            <a:r>
              <a:rPr lang="en-US" sz="1600" b="0"/>
              <a:t>conservation: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2362200" y="39624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Mass </a:t>
            </a:r>
          </a:p>
          <a:p>
            <a:pPr algn="l"/>
            <a:r>
              <a:rPr lang="en-US" sz="1600" b="0"/>
              <a:t>conservation:</a:t>
            </a:r>
          </a:p>
        </p:txBody>
      </p:sp>
      <p:cxnSp>
        <p:nvCxnSpPr>
          <p:cNvPr id="16389" name="Straight Connector 2"/>
          <p:cNvCxnSpPr>
            <a:cxnSpLocks noChangeShapeType="1"/>
          </p:cNvCxnSpPr>
          <p:nvPr/>
        </p:nvCxnSpPr>
        <p:spPr bwMode="auto">
          <a:xfrm>
            <a:off x="2438400" y="6553200"/>
            <a:ext cx="678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390" name="Straight Connector 8"/>
          <p:cNvCxnSpPr>
            <a:cxnSpLocks noChangeShapeType="1"/>
          </p:cNvCxnSpPr>
          <p:nvPr/>
        </p:nvCxnSpPr>
        <p:spPr bwMode="auto">
          <a:xfrm>
            <a:off x="2438400" y="5029200"/>
            <a:ext cx="6781800" cy="0"/>
          </a:xfrm>
          <a:prstGeom prst="line">
            <a:avLst/>
          </a:prstGeom>
          <a:noFill/>
          <a:ln w="28575">
            <a:solidFill>
              <a:srgbClr val="0064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391" name="Freeform 3"/>
          <p:cNvSpPr>
            <a:spLocks/>
          </p:cNvSpPr>
          <p:nvPr/>
        </p:nvSpPr>
        <p:spPr bwMode="auto">
          <a:xfrm>
            <a:off x="2427288" y="5827714"/>
            <a:ext cx="6762750" cy="649287"/>
          </a:xfrm>
          <a:custGeom>
            <a:avLst/>
            <a:gdLst>
              <a:gd name="T0" fmla="*/ 0 w 6762849"/>
              <a:gd name="T1" fmla="*/ 2617008 h 414101"/>
              <a:gd name="T2" fmla="*/ 2983434 w 6762849"/>
              <a:gd name="T3" fmla="*/ 9597 h 414101"/>
              <a:gd name="T4" fmla="*/ 6762453 w 6762849"/>
              <a:gd name="T5" fmla="*/ 3920709 h 41410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62849" h="414101">
                <a:moveTo>
                  <a:pt x="0" y="276405"/>
                </a:moveTo>
                <a:cubicBezTo>
                  <a:pt x="1266121" y="352903"/>
                  <a:pt x="1856469" y="-21935"/>
                  <a:pt x="2983610" y="1014"/>
                </a:cubicBezTo>
                <a:cubicBezTo>
                  <a:pt x="4110751" y="23963"/>
                  <a:pt x="5800189" y="350353"/>
                  <a:pt x="6762849" y="414101"/>
                </a:cubicBezTo>
              </a:path>
            </a:pathLst>
          </a:custGeom>
          <a:noFill/>
          <a:ln w="38100" cmpd="sng">
            <a:solidFill>
              <a:srgbClr val="996633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cxnSp>
        <p:nvCxnSpPr>
          <p:cNvPr id="16392" name="Straight Connector 5"/>
          <p:cNvCxnSpPr>
            <a:cxnSpLocks noChangeShapeType="1"/>
          </p:cNvCxnSpPr>
          <p:nvPr/>
        </p:nvCxnSpPr>
        <p:spPr bwMode="auto">
          <a:xfrm>
            <a:off x="5257800" y="5105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5257800" y="5181600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h</a:t>
            </a:r>
          </a:p>
        </p:txBody>
      </p:sp>
      <p:cxnSp>
        <p:nvCxnSpPr>
          <p:cNvPr id="16394" name="Straight Connector 13"/>
          <p:cNvCxnSpPr>
            <a:cxnSpLocks noChangeShapeType="1"/>
          </p:cNvCxnSpPr>
          <p:nvPr/>
        </p:nvCxnSpPr>
        <p:spPr bwMode="auto">
          <a:xfrm>
            <a:off x="5257800" y="5867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5257800" y="5943600"/>
            <a:ext cx="2840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s</a:t>
            </a:r>
          </a:p>
        </p:txBody>
      </p:sp>
      <p:cxnSp>
        <p:nvCxnSpPr>
          <p:cNvPr id="16396" name="Straight Connector 15"/>
          <p:cNvCxnSpPr>
            <a:cxnSpLocks noChangeShapeType="1"/>
          </p:cNvCxnSpPr>
          <p:nvPr/>
        </p:nvCxnSpPr>
        <p:spPr bwMode="auto">
          <a:xfrm>
            <a:off x="9372600" y="51054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9372601" y="5562600"/>
            <a:ext cx="80342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 err="1">
                <a:latin typeface="+mj-lt"/>
              </a:rPr>
              <a:t>η</a:t>
            </a:r>
            <a:r>
              <a:rPr lang="en-US" sz="2000" i="1" dirty="0">
                <a:latin typeface="+mj-lt"/>
              </a:rPr>
              <a:t>=</a:t>
            </a:r>
            <a:r>
              <a:rPr lang="en-US" sz="2000" i="1" dirty="0" err="1">
                <a:latin typeface="+mj-lt"/>
              </a:rPr>
              <a:t>h+s</a:t>
            </a:r>
            <a:endParaRPr lang="en-US" sz="2000" i="1" dirty="0">
              <a:latin typeface="+mj-lt"/>
            </a:endParaRPr>
          </a:p>
        </p:txBody>
      </p:sp>
      <p:cxnSp>
        <p:nvCxnSpPr>
          <p:cNvPr id="16398" name="Straight Connector 18"/>
          <p:cNvCxnSpPr>
            <a:cxnSpLocks noChangeShapeType="1"/>
          </p:cNvCxnSpPr>
          <p:nvPr/>
        </p:nvCxnSpPr>
        <p:spPr bwMode="auto">
          <a:xfrm flipH="1">
            <a:off x="6934200" y="53340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7007225" y="5238750"/>
            <a:ext cx="295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v</a:t>
            </a:r>
          </a:p>
        </p:txBody>
      </p:sp>
      <p:cxnSp>
        <p:nvCxnSpPr>
          <p:cNvPr id="16400" name="Straight Connector 22"/>
          <p:cNvCxnSpPr>
            <a:cxnSpLocks noChangeShapeType="1"/>
          </p:cNvCxnSpPr>
          <p:nvPr/>
        </p:nvCxnSpPr>
        <p:spPr bwMode="auto">
          <a:xfrm flipH="1">
            <a:off x="6934200" y="57912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7207250" y="5695950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99317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bathtub model</a:t>
            </a:r>
          </a:p>
        </p:txBody>
      </p:sp>
      <p:sp>
        <p:nvSpPr>
          <p:cNvPr id="17411" name="Rectangle 1"/>
          <p:cNvSpPr>
            <a:spLocks noChangeArrowheads="1"/>
          </p:cNvSpPr>
          <p:nvPr/>
        </p:nvSpPr>
        <p:spPr bwMode="auto">
          <a:xfrm>
            <a:off x="1524000" y="6494464"/>
            <a:ext cx="8610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0000FF"/>
                </a:solidFill>
                <a:hlinkClick r:id="rId4"/>
              </a:rPr>
              <a:t>https://en.wikipedia.org/wiki/Shallow_water_equations</a:t>
            </a:r>
            <a:endParaRPr lang="en-US" sz="1600">
              <a:solidFill>
                <a:srgbClr val="0000FF"/>
              </a:solidFill>
            </a:endParaRPr>
          </a:p>
        </p:txBody>
      </p:sp>
      <p:pic>
        <p:nvPicPr>
          <p:cNvPr id="2" name="Klotsend Bakkie.mp4">
            <a:hlinkClick r:id="" action="ppaction://media"/>
            <a:extLst>
              <a:ext uri="{FF2B5EF4-FFF2-40B4-BE49-F238E27FC236}">
                <a16:creationId xmlns:a16="http://schemas.microsoft.com/office/drawing/2014/main" id="{6631D13C-3858-E641-8F83-3DCB56617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0260" y="1833722"/>
            <a:ext cx="8031480" cy="45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Example: a tsunami</a:t>
            </a:r>
          </a:p>
        </p:txBody>
      </p:sp>
      <p:sp>
        <p:nvSpPr>
          <p:cNvPr id="18435" name="TextBox 2"/>
          <p:cNvSpPr txBox="1">
            <a:spLocks noChangeArrowheads="1"/>
          </p:cNvSpPr>
          <p:nvPr/>
        </p:nvSpPr>
        <p:spPr bwMode="auto">
          <a:xfrm>
            <a:off x="1552575" y="6581775"/>
            <a:ext cx="3340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100" b="0"/>
              <a:t>https://www.youtube.com/watch?v=MSC8TPOt8bc</a:t>
            </a:r>
          </a:p>
        </p:txBody>
      </p:sp>
      <p:pic>
        <p:nvPicPr>
          <p:cNvPr id="3" name="2011 Japan Tohuku tsunami simulation.mp4">
            <a:hlinkClick r:id="" action="ppaction://media"/>
            <a:extLst>
              <a:ext uri="{FF2B5EF4-FFF2-40B4-BE49-F238E27FC236}">
                <a16:creationId xmlns:a16="http://schemas.microsoft.com/office/drawing/2014/main" id="{16084FCD-91D6-0E49-B9F2-10A675921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6520" y="1795230"/>
            <a:ext cx="6918960" cy="46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What about bottom friction?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>
                <a:solidFill>
                  <a:srgbClr val="800000"/>
                </a:solidFill>
              </a:rPr>
              <a:t>Bottom friction:</a:t>
            </a:r>
          </a:p>
          <a:p>
            <a:pPr>
              <a:defRPr/>
            </a:pPr>
            <a:r>
              <a:rPr lang="en-US" dirty="0"/>
              <a:t>The momentum transfer at the lower boundary of the water column to the solid earth by friction with the bottom.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graphicFrame>
        <p:nvGraphicFramePr>
          <p:cNvPr id="19459" name="Object 10"/>
          <p:cNvGraphicFramePr>
            <a:graphicFrameLocks noChangeAspect="1"/>
          </p:cNvGraphicFramePr>
          <p:nvPr>
            <p:extLst/>
          </p:nvPr>
        </p:nvGraphicFramePr>
        <p:xfrm>
          <a:off x="2590800" y="4191000"/>
          <a:ext cx="8864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Document" r:id="rId3" imgW="8864600" imgH="571500" progId="Word.Document.12">
                  <p:embed/>
                </p:oleObj>
              </mc:Choice>
              <mc:Fallback>
                <p:oleObj name="Document" r:id="rId3" imgW="8864600" imgH="571500" progId="Word.Document.12">
                  <p:embed/>
                  <p:pic>
                    <p:nvPicPr>
                      <p:cNvPr id="1945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91000"/>
                        <a:ext cx="88646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10"/>
          <p:cNvGraphicFramePr>
            <a:graphicFrameLocks noChangeAspect="1"/>
          </p:cNvGraphicFramePr>
          <p:nvPr/>
        </p:nvGraphicFramePr>
        <p:xfrm>
          <a:off x="7315200" y="4267200"/>
          <a:ext cx="8864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Document" r:id="rId5" imgW="8864600" imgH="406400" progId="Word.Document.12">
                  <p:embed/>
                </p:oleObj>
              </mc:Choice>
              <mc:Fallback>
                <p:oleObj name="Document" r:id="rId5" imgW="8864600" imgH="406400" progId="Word.Document.12">
                  <p:embed/>
                  <p:pic>
                    <p:nvPicPr>
                      <p:cNvPr id="1946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267200"/>
                        <a:ext cx="8864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extBox 4"/>
          <p:cNvSpPr txBox="1">
            <a:spLocks noChangeArrowheads="1"/>
          </p:cNvSpPr>
          <p:nvPr/>
        </p:nvSpPr>
        <p:spPr bwMode="auto">
          <a:xfrm>
            <a:off x="2514601" y="5410201"/>
            <a:ext cx="37465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tabLst>
                <a:tab pos="307975" algn="l"/>
              </a:tabLst>
            </a:pPr>
            <a:r>
              <a:rPr lang="el-GR" sz="1800" b="0" i="1" dirty="0"/>
              <a:t>Τ</a:t>
            </a:r>
            <a:r>
              <a:rPr lang="en-US" sz="1800" b="0" i="1" baseline="-25000" dirty="0"/>
              <a:t>b</a:t>
            </a:r>
            <a:r>
              <a:rPr lang="en-US" sz="1800" b="0" dirty="0"/>
              <a:t>	= Stress imposed by the bottom</a:t>
            </a:r>
          </a:p>
          <a:p>
            <a:pPr algn="l">
              <a:tabLst>
                <a:tab pos="307975" algn="l"/>
              </a:tabLst>
            </a:pPr>
            <a:r>
              <a:rPr lang="el-GR" sz="1800" b="0" i="1" dirty="0"/>
              <a:t>ρ</a:t>
            </a:r>
            <a:r>
              <a:rPr lang="en-US" sz="1800" b="0" dirty="0"/>
              <a:t>	= Density of the water</a:t>
            </a:r>
          </a:p>
          <a:p>
            <a:pPr algn="l">
              <a:tabLst>
                <a:tab pos="307975" algn="l"/>
              </a:tabLst>
            </a:pPr>
            <a:r>
              <a:rPr lang="en-US" sz="1800" b="0" i="1" dirty="0">
                <a:latin typeface="Times" pitchFamily="2" charset="0"/>
              </a:rPr>
              <a:t>h</a:t>
            </a:r>
            <a:r>
              <a:rPr lang="en-US" sz="1800" b="0" dirty="0"/>
              <a:t>	= Water height</a:t>
            </a:r>
          </a:p>
        </p:txBody>
      </p:sp>
    </p:spTree>
    <p:extLst>
      <p:ext uri="{BB962C8B-B14F-4D97-AF65-F5344CB8AC3E}">
        <p14:creationId xmlns:p14="http://schemas.microsoft.com/office/powerpoint/2010/main" val="274606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What about bottom friction?</a:t>
            </a:r>
          </a:p>
        </p:txBody>
      </p:sp>
      <p:pic>
        <p:nvPicPr>
          <p:cNvPr id="20482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1562100"/>
            <a:ext cx="49911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4648200" y="2674939"/>
            <a:ext cx="1397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>
                <a:solidFill>
                  <a:srgbClr val="800000"/>
                </a:solidFill>
              </a:rPr>
              <a:t>Water speed</a:t>
            </a:r>
          </a:p>
        </p:txBody>
      </p:sp>
      <p:cxnSp>
        <p:nvCxnSpPr>
          <p:cNvPr id="20484" name="Straight Arrow Connector 7"/>
          <p:cNvCxnSpPr>
            <a:cxnSpLocks noChangeShapeType="1"/>
          </p:cNvCxnSpPr>
          <p:nvPr/>
        </p:nvCxnSpPr>
        <p:spPr bwMode="auto">
          <a:xfrm>
            <a:off x="6096000" y="2895600"/>
            <a:ext cx="762000" cy="0"/>
          </a:xfrm>
          <a:prstGeom prst="straightConnector1">
            <a:avLst/>
          </a:prstGeom>
          <a:noFill/>
          <a:ln w="28575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7396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Chézy equation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for bottom friction</a:t>
            </a:r>
          </a:p>
        </p:txBody>
      </p:sp>
      <p:graphicFrame>
        <p:nvGraphicFramePr>
          <p:cNvPr id="21506" name="Object 10"/>
          <p:cNvGraphicFramePr>
            <a:graphicFrameLocks noChangeAspect="1"/>
          </p:cNvGraphicFramePr>
          <p:nvPr/>
        </p:nvGraphicFramePr>
        <p:xfrm>
          <a:off x="2971800" y="2947988"/>
          <a:ext cx="8864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Document" r:id="rId3" imgW="8864600" imgH="368300" progId="Word.Document.12">
                  <p:embed/>
                </p:oleObj>
              </mc:Choice>
              <mc:Fallback>
                <p:oleObj name="Document" r:id="rId3" imgW="8864600" imgH="368300" progId="Word.Document.12">
                  <p:embed/>
                  <p:pic>
                    <p:nvPicPr>
                      <p:cNvPr id="215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47988"/>
                        <a:ext cx="88646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2895600" y="4827588"/>
            <a:ext cx="6199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i="1" dirty="0"/>
              <a:t>R =</a:t>
            </a:r>
            <a:r>
              <a:rPr lang="en-US" sz="1800" b="0" dirty="0"/>
              <a:t> </a:t>
            </a:r>
            <a:r>
              <a:rPr lang="en-US" sz="1800" b="0" dirty="0" err="1"/>
              <a:t>hydraulid</a:t>
            </a:r>
            <a:r>
              <a:rPr lang="en-US" sz="1800" b="0" dirty="0"/>
              <a:t> radius (of a pipe), which can be replace by </a:t>
            </a:r>
            <a:r>
              <a:rPr lang="en-US" sz="1800" b="0" i="1" dirty="0"/>
              <a:t>h</a:t>
            </a:r>
          </a:p>
          <a:p>
            <a:pPr algn="l"/>
            <a:r>
              <a:rPr lang="en-US" sz="1800" b="0" i="1" dirty="0"/>
              <a:t>n</a:t>
            </a:r>
            <a:r>
              <a:rPr lang="en-US" sz="1800" b="0" dirty="0"/>
              <a:t> = Manning’s coefficient for bottom roughness</a:t>
            </a:r>
          </a:p>
        </p:txBody>
      </p:sp>
      <p:graphicFrame>
        <p:nvGraphicFramePr>
          <p:cNvPr id="21508" name="Object 10"/>
          <p:cNvGraphicFramePr>
            <a:graphicFrameLocks noChangeAspect="1"/>
          </p:cNvGraphicFramePr>
          <p:nvPr/>
        </p:nvGraphicFramePr>
        <p:xfrm>
          <a:off x="2362200" y="2135188"/>
          <a:ext cx="8864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Document" r:id="rId5" imgW="8864600" imgH="266700" progId="Word.Document.12">
                  <p:embed/>
                </p:oleObj>
              </mc:Choice>
              <mc:Fallback>
                <p:oleObj name="Document" r:id="rId5" imgW="8864600" imgH="266700" progId="Word.Document.12">
                  <p:embed/>
                  <p:pic>
                    <p:nvPicPr>
                      <p:cNvPr id="2150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135188"/>
                        <a:ext cx="8864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Rectangle 1"/>
          <p:cNvSpPr>
            <a:spLocks noChangeArrowheads="1"/>
          </p:cNvSpPr>
          <p:nvPr/>
        </p:nvSpPr>
        <p:spPr bwMode="auto">
          <a:xfrm>
            <a:off x="3733800" y="2095501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where |</a:t>
            </a:r>
            <a:r>
              <a:rPr lang="en-US" i="1"/>
              <a:t>u</a:t>
            </a:r>
            <a:r>
              <a:rPr lang="en-US"/>
              <a:t>| is the absolute flow velocity in all dimensions. </a:t>
            </a:r>
            <a:r>
              <a:rPr lang="en-US" i="1"/>
              <a:t>C</a:t>
            </a:r>
            <a:r>
              <a:rPr lang="en-US" i="1" baseline="-25000"/>
              <a:t>b</a:t>
            </a:r>
            <a:r>
              <a:rPr lang="en-US"/>
              <a:t> and |</a:t>
            </a:r>
            <a:r>
              <a:rPr lang="en-US" i="1"/>
              <a:t>u</a:t>
            </a:r>
            <a:r>
              <a:rPr lang="en-US"/>
              <a:t>| are given by:</a:t>
            </a:r>
          </a:p>
        </p:txBody>
      </p:sp>
      <p:sp>
        <p:nvSpPr>
          <p:cNvPr id="21510" name="TextBox 4"/>
          <p:cNvSpPr txBox="1">
            <a:spLocks noChangeArrowheads="1"/>
          </p:cNvSpPr>
          <p:nvPr/>
        </p:nvSpPr>
        <p:spPr bwMode="auto">
          <a:xfrm>
            <a:off x="2895601" y="3468689"/>
            <a:ext cx="59320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i="1" dirty="0"/>
              <a:t>C</a:t>
            </a:r>
            <a:r>
              <a:rPr lang="en-US" sz="1800" b="0" dirty="0"/>
              <a:t> = </a:t>
            </a:r>
            <a:r>
              <a:rPr lang="en-US" sz="1800" b="0" dirty="0" err="1"/>
              <a:t>Chézy</a:t>
            </a:r>
            <a:r>
              <a:rPr lang="en-US" sz="1800" b="0" dirty="0"/>
              <a:t> roughness coefficient (44 for the river Seine) </a:t>
            </a:r>
          </a:p>
          <a:p>
            <a:pPr algn="l"/>
            <a:r>
              <a:rPr lang="en-US" sz="1800" b="0" i="1" dirty="0"/>
              <a:t>g</a:t>
            </a:r>
            <a:r>
              <a:rPr lang="en-US" sz="1800" b="0" dirty="0"/>
              <a:t> = gravity.</a:t>
            </a:r>
          </a:p>
        </p:txBody>
      </p:sp>
      <p:graphicFrame>
        <p:nvGraphicFramePr>
          <p:cNvPr id="21511" name="Object 10"/>
          <p:cNvGraphicFramePr>
            <a:graphicFrameLocks noChangeAspect="1"/>
          </p:cNvGraphicFramePr>
          <p:nvPr>
            <p:extLst/>
          </p:nvPr>
        </p:nvGraphicFramePr>
        <p:xfrm>
          <a:off x="2971800" y="4148138"/>
          <a:ext cx="886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Document" r:id="rId7" imgW="8864600" imgH="508000" progId="Word.Document.12">
                  <p:embed/>
                </p:oleObj>
              </mc:Choice>
              <mc:Fallback>
                <p:oleObj name="Document" r:id="rId7" imgW="8864600" imgH="508000" progId="Word.Document.12">
                  <p:embed/>
                  <p:pic>
                    <p:nvPicPr>
                      <p:cNvPr id="215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148138"/>
                        <a:ext cx="8864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Rectangle 1"/>
          <p:cNvSpPr>
            <a:spLocks noChangeArrowheads="1"/>
          </p:cNvSpPr>
          <p:nvPr/>
        </p:nvSpPr>
        <p:spPr bwMode="auto">
          <a:xfrm>
            <a:off x="3352800" y="5591176"/>
            <a:ext cx="6172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For values, see: http://www.engineeringtoolbox.com/mannings-roughness-d_799.html</a:t>
            </a:r>
          </a:p>
        </p:txBody>
      </p:sp>
    </p:spTree>
    <p:extLst>
      <p:ext uri="{BB962C8B-B14F-4D97-AF65-F5344CB8AC3E}">
        <p14:creationId xmlns:p14="http://schemas.microsoft.com/office/powerpoint/2010/main" val="245677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</a:rPr>
              <a:t>Tussock effects</a:t>
            </a:r>
            <a:endParaRPr lang="nl-NL">
              <a:latin typeface="Verdana" charset="0"/>
            </a:endParaRPr>
          </a:p>
        </p:txBody>
      </p:sp>
      <p:pic>
        <p:nvPicPr>
          <p:cNvPr id="26626" name="Picture 2" descr="E:\Database\Old Data\2009-12 NIOO Backup\Webpages\RE website\Documenten\Picture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31" y="2057400"/>
            <a:ext cx="6586538" cy="3740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84352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Why understand water flow?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>
          <a:xfrm>
            <a:off x="1318846" y="2087880"/>
            <a:ext cx="9442939" cy="4089082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Marine biology occurs in water.</a:t>
            </a:r>
          </a:p>
          <a:p>
            <a:r>
              <a:rPr lang="en-US" dirty="0">
                <a:latin typeface="Calibri" charset="0"/>
              </a:rPr>
              <a:t>Water flow is more influential for marine systems than air flow is to terrestrial systems.</a:t>
            </a:r>
          </a:p>
          <a:p>
            <a:r>
              <a:rPr lang="en-US" dirty="0">
                <a:latin typeface="Calibri" charset="0"/>
              </a:rPr>
              <a:t>Interactions with hydrodynamics are important.</a:t>
            </a:r>
          </a:p>
          <a:p>
            <a:r>
              <a:rPr lang="en-US" dirty="0">
                <a:latin typeface="Calibri" charset="0"/>
              </a:rPr>
              <a:t>In many applied modeling project, hydrodynamics dominates because it is more predictable.</a:t>
            </a:r>
          </a:p>
        </p:txBody>
      </p:sp>
    </p:spTree>
    <p:extLst>
      <p:ext uri="{BB962C8B-B14F-4D97-AF65-F5344CB8AC3E}">
        <p14:creationId xmlns:p14="http://schemas.microsoft.com/office/powerpoint/2010/main" val="2231452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RIMG0090"/>
          <p:cNvPicPr>
            <a:picLocks noChangeAspect="1" noChangeArrowheads="1"/>
          </p:cNvPicPr>
          <p:nvPr/>
        </p:nvPicPr>
        <p:blipFill rotWithShape="1">
          <a:blip r:embed="rId3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0862" y="1966864"/>
            <a:ext cx="1770435" cy="142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503712" y="1812290"/>
            <a:ext cx="6913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 sz="2400" b="0" i="0" dirty="0">
                <a:sym typeface="Wingdings" pitchFamily="2" charset="2"/>
              </a:rPr>
              <a:t>Vegetation patches in a lab flume study</a:t>
            </a:r>
            <a:endParaRPr lang="nl-BE" altLang="nl-BE" sz="2400" b="0" i="0" dirty="0">
              <a:cs typeface="Arial" pitchFamily="34" charset="0"/>
            </a:endParaRPr>
          </a:p>
        </p:txBody>
      </p:sp>
      <p:pic>
        <p:nvPicPr>
          <p:cNvPr id="12" name="Picture 17" descr="DSCN2996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03712" y="2333923"/>
            <a:ext cx="8172450" cy="418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11"/>
          <p:cNvSpPr>
            <a:spLocks noChangeShapeType="1"/>
          </p:cNvSpPr>
          <p:nvPr/>
        </p:nvSpPr>
        <p:spPr bwMode="auto">
          <a:xfrm flipH="1">
            <a:off x="5734870" y="4464125"/>
            <a:ext cx="2663825" cy="11525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 rot="20174151">
            <a:off x="6156776" y="5254977"/>
            <a:ext cx="8643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>
                <a:solidFill>
                  <a:srgbClr val="00FFFF"/>
                </a:solidFill>
              </a:rPr>
              <a:t>FLOW</a:t>
            </a:r>
            <a:endParaRPr lang="nl-NL" altLang="nl-BE">
              <a:solidFill>
                <a:srgbClr val="00FFFF"/>
              </a:solidFill>
            </a:endParaRPr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 flipH="1">
            <a:off x="2278882" y="4176788"/>
            <a:ext cx="5400675" cy="13684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nl-BE"/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 flipH="1" flipV="1">
            <a:off x="7464152" y="4118048"/>
            <a:ext cx="2699842" cy="39107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nl-BE"/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 rot="20800399">
            <a:off x="4433805" y="4913665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>
                <a:solidFill>
                  <a:schemeClr val="bg1"/>
                </a:solidFill>
              </a:rPr>
              <a:t>26m</a:t>
            </a:r>
            <a:endParaRPr lang="nl-NL" altLang="nl-BE">
              <a:solidFill>
                <a:schemeClr val="bg1"/>
              </a:solidFill>
            </a:endParaRP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 rot="548736">
            <a:off x="8632588" y="4339417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 dirty="0">
                <a:solidFill>
                  <a:schemeClr val="bg1"/>
                </a:solidFill>
              </a:rPr>
              <a:t>16m</a:t>
            </a:r>
            <a:endParaRPr lang="nl-NL" altLang="nl-BE" dirty="0">
              <a:solidFill>
                <a:schemeClr val="bg1"/>
              </a:solidFill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575720" y="1124745"/>
            <a:ext cx="6984330" cy="49244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2600" dirty="0">
                <a:solidFill>
                  <a:schemeClr val="accent1">
                    <a:lumMod val="10000"/>
                  </a:schemeClr>
                </a:solidFill>
              </a:rPr>
              <a:t>Flow interaction with vegetation patches</a:t>
            </a: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6069302" y="6485579"/>
            <a:ext cx="4038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nl-BE" altLang="nl-BE" sz="1600" dirty="0">
                <a:solidFill>
                  <a:schemeClr val="bg1"/>
                </a:solidFill>
              </a:rPr>
              <a:t>Bouma et al (2013) Geomorphology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61D97-88C9-AB48-9485-A3F79BA7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bio-physical feedbacks lead to                                       SELF-ORGANISATION in tidal wetlands</a:t>
            </a:r>
          </a:p>
        </p:txBody>
      </p:sp>
    </p:spTree>
    <p:extLst>
      <p:ext uri="{BB962C8B-B14F-4D97-AF65-F5344CB8AC3E}">
        <p14:creationId xmlns:p14="http://schemas.microsoft.com/office/powerpoint/2010/main" val="16831894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RIMG0090"/>
          <p:cNvPicPr>
            <a:picLocks noChangeAspect="1" noChangeArrowheads="1"/>
          </p:cNvPicPr>
          <p:nvPr/>
        </p:nvPicPr>
        <p:blipFill rotWithShape="1">
          <a:blip r:embed="rId3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0862" y="1966864"/>
            <a:ext cx="1770435" cy="142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503712" y="1812290"/>
            <a:ext cx="6913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 sz="2400" b="0" i="0" dirty="0">
                <a:sym typeface="Wingdings" pitchFamily="2" charset="2"/>
              </a:rPr>
              <a:t>Vegetation patches in a lab flume study</a:t>
            </a:r>
            <a:endParaRPr lang="nl-BE" altLang="nl-BE" sz="2400" b="0" i="0" dirty="0">
              <a:cs typeface="Arial" pitchFamily="34" charset="0"/>
            </a:endParaRPr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 flipH="1">
            <a:off x="2278882" y="4176788"/>
            <a:ext cx="5400675" cy="13684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nl-BE"/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 rot="20800399">
            <a:off x="4433805" y="4913665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nl-BE" altLang="nl-BE">
                <a:solidFill>
                  <a:schemeClr val="bg1"/>
                </a:solidFill>
              </a:rPr>
              <a:t>26m</a:t>
            </a:r>
            <a:endParaRPr lang="nl-NL" altLang="nl-BE">
              <a:solidFill>
                <a:schemeClr val="bg1"/>
              </a:solidFill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575720" y="1124745"/>
            <a:ext cx="6984330" cy="49244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2600" dirty="0">
                <a:solidFill>
                  <a:schemeClr val="accent1">
                    <a:lumMod val="10000"/>
                  </a:schemeClr>
                </a:solidFill>
              </a:rPr>
              <a:t>Flow interaction with vegetation patches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61D97-88C9-AB48-9485-A3F79BA7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bio-physical feedbacks lead to                                       SELF-ORGANISATION in tidal wetlands</a:t>
            </a:r>
          </a:p>
        </p:txBody>
      </p:sp>
      <p:pic>
        <p:nvPicPr>
          <p:cNvPr id="19" name="Picture 16" descr="salicorniaSpartina building">
            <a:extLst>
              <a:ext uri="{FF2B5EF4-FFF2-40B4-BE49-F238E27FC236}">
                <a16:creationId xmlns:a16="http://schemas.microsoft.com/office/drawing/2014/main" id="{88CFF487-AF9C-5043-8617-40B8D9A14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03712" y="2274252"/>
            <a:ext cx="8027987" cy="418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8">
            <a:extLst>
              <a:ext uri="{FF2B5EF4-FFF2-40B4-BE49-F238E27FC236}">
                <a16:creationId xmlns:a16="http://schemas.microsoft.com/office/drawing/2014/main" id="{30FB6DC3-3641-FA49-9FCA-C9DBEF80E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07162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nl-NL"/>
            </a:defPPr>
            <a:lvl1pPr eaLnBrk="0" hangingPunct="0">
              <a:spcBef>
                <a:spcPct val="50000"/>
              </a:spcBef>
              <a:buFontTx/>
              <a:buNone/>
              <a:defRPr sz="1600"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itchFamily="34" charset="0"/>
              </a:defRPr>
            </a:lvl9pPr>
          </a:lstStyle>
          <a:p>
            <a:r>
              <a:rPr lang="nl-BE" altLang="nl-BE" dirty="0"/>
              <a:t>Vandenbruwaene at al. (2011) J.Geophys.Res.</a:t>
            </a:r>
          </a:p>
        </p:txBody>
      </p:sp>
    </p:spTree>
    <p:extLst>
      <p:ext uri="{BB962C8B-B14F-4D97-AF65-F5344CB8AC3E}">
        <p14:creationId xmlns:p14="http://schemas.microsoft.com/office/powerpoint/2010/main" val="37853108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5CF2-51E6-D346-9CB7-966DA56F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bio-physical feedbacks lead to                                       SELF-ORGANISATION in tidal wetlands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FB036FB0-23A1-45CE-995D-318850E55191}" type="slidenum">
              <a:rPr lang="nl-NL" altLang="nl-BE" sz="1400"/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nl-NL" altLang="nl-BE" sz="1400"/>
          </a:p>
        </p:txBody>
      </p:sp>
      <p:pic>
        <p:nvPicPr>
          <p:cNvPr id="16389" name="Picture 4" descr="PIV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t="4336" r="1180" b="20801"/>
          <a:stretch/>
        </p:blipFill>
        <p:spPr bwMode="auto">
          <a:xfrm>
            <a:off x="1587345" y="1825625"/>
            <a:ext cx="8928100" cy="44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0" name="Straight Arrow Connector 9"/>
          <p:cNvCxnSpPr>
            <a:cxnSpLocks noChangeShapeType="1"/>
          </p:cNvCxnSpPr>
          <p:nvPr/>
        </p:nvCxnSpPr>
        <p:spPr bwMode="auto">
          <a:xfrm rot="16200000" flipH="1">
            <a:off x="6844041" y="2185194"/>
            <a:ext cx="790575" cy="71438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1" name="Text Box 26"/>
          <p:cNvSpPr txBox="1">
            <a:spLocks noChangeArrowheads="1"/>
          </p:cNvSpPr>
          <p:nvPr/>
        </p:nvSpPr>
        <p:spPr bwMode="auto">
          <a:xfrm rot="5032610">
            <a:off x="6825677" y="2033433"/>
            <a:ext cx="131223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1800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16392" name="Text Box 38"/>
          <p:cNvSpPr txBox="1">
            <a:spLocks noChangeArrowheads="1"/>
          </p:cNvSpPr>
          <p:nvPr/>
        </p:nvSpPr>
        <p:spPr bwMode="auto">
          <a:xfrm>
            <a:off x="5114770" y="4016744"/>
            <a:ext cx="273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2400">
                <a:solidFill>
                  <a:srgbClr val="FFFF00"/>
                </a:solidFill>
              </a:rPr>
              <a:t>Flow reduction</a:t>
            </a:r>
          </a:p>
        </p:txBody>
      </p:sp>
      <p:sp>
        <p:nvSpPr>
          <p:cNvPr id="16393" name="Text Box 41"/>
          <p:cNvSpPr txBox="1">
            <a:spLocks noChangeArrowheads="1"/>
          </p:cNvSpPr>
          <p:nvPr/>
        </p:nvSpPr>
        <p:spPr bwMode="auto">
          <a:xfrm>
            <a:off x="7996084" y="3008682"/>
            <a:ext cx="2016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2400">
                <a:solidFill>
                  <a:srgbClr val="FF0000"/>
                </a:solidFill>
              </a:rPr>
              <a:t>Flow acceleration</a:t>
            </a:r>
          </a:p>
        </p:txBody>
      </p:sp>
      <p:sp>
        <p:nvSpPr>
          <p:cNvPr id="16394" name="Text Box 41"/>
          <p:cNvSpPr txBox="1">
            <a:spLocks noChangeArrowheads="1"/>
          </p:cNvSpPr>
          <p:nvPr/>
        </p:nvSpPr>
        <p:spPr bwMode="auto">
          <a:xfrm>
            <a:off x="3027209" y="3545257"/>
            <a:ext cx="2016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2400">
                <a:solidFill>
                  <a:srgbClr val="FF0000"/>
                </a:solidFill>
              </a:rPr>
              <a:t>Flow acceleration</a:t>
            </a:r>
          </a:p>
        </p:txBody>
      </p:sp>
      <p:sp>
        <p:nvSpPr>
          <p:cNvPr id="16395" name="Text Box 26"/>
          <p:cNvSpPr txBox="1">
            <a:spLocks noChangeArrowheads="1"/>
          </p:cNvSpPr>
          <p:nvPr/>
        </p:nvSpPr>
        <p:spPr bwMode="auto">
          <a:xfrm>
            <a:off x="4467070" y="504196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2000">
                <a:solidFill>
                  <a:schemeClr val="bg1"/>
                </a:solidFill>
              </a:rPr>
              <a:t>TOPVIEW</a:t>
            </a:r>
          </a:p>
        </p:txBody>
      </p:sp>
      <p:sp>
        <p:nvSpPr>
          <p:cNvPr id="16396" name="Text Box 18"/>
          <p:cNvSpPr txBox="1">
            <a:spLocks noChangeArrowheads="1"/>
          </p:cNvSpPr>
          <p:nvPr/>
        </p:nvSpPr>
        <p:spPr bwMode="auto">
          <a:xfrm>
            <a:off x="1479395" y="5545203"/>
            <a:ext cx="9144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nl-BE" altLang="nl-BE" sz="2200" dirty="0">
                <a:solidFill>
                  <a:schemeClr val="bg1"/>
                </a:solidFill>
              </a:rPr>
              <a:t>Spartina anglica patches in a large flume</a:t>
            </a: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1CFAB142-E556-B348-BCF3-F58583B46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18" y="6479521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600" dirty="0"/>
              <a:t>Bouma et al (2013) Geomorphology</a:t>
            </a:r>
          </a:p>
        </p:txBody>
      </p:sp>
    </p:spTree>
    <p:extLst>
      <p:ext uri="{BB962C8B-B14F-4D97-AF65-F5344CB8AC3E}">
        <p14:creationId xmlns:p14="http://schemas.microsoft.com/office/powerpoint/2010/main" val="71815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96DA55-E3BB-784A-AB86-B485AB3E7FB8}"/>
              </a:ext>
            </a:extLst>
          </p:cNvPr>
          <p:cNvGrpSpPr/>
          <p:nvPr/>
        </p:nvGrpSpPr>
        <p:grpSpPr>
          <a:xfrm>
            <a:off x="2642840" y="1926090"/>
            <a:ext cx="7746590" cy="4931910"/>
            <a:chOff x="1775966" y="853902"/>
            <a:chExt cx="9360595" cy="5959475"/>
          </a:xfrm>
        </p:grpSpPr>
        <p:pic>
          <p:nvPicPr>
            <p:cNvPr id="14338" name="Picture 7" descr="Spartina_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374" y="853902"/>
              <a:ext cx="7596187" cy="595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775966" y="5365666"/>
              <a:ext cx="1799755" cy="100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nl-BE" altLang="nl-BE" sz="1600" dirty="0"/>
                <a:t>Incoming flow velocity =0.3 m/s</a:t>
              </a:r>
              <a:endParaRPr lang="nl-NL" altLang="nl-BE" sz="1600" dirty="0"/>
            </a:p>
          </p:txBody>
        </p:sp>
        <p:sp>
          <p:nvSpPr>
            <p:cNvPr id="10" name="Line 145"/>
            <p:cNvSpPr>
              <a:spLocks noChangeShapeType="1"/>
            </p:cNvSpPr>
            <p:nvPr/>
          </p:nvSpPr>
          <p:spPr bwMode="auto">
            <a:xfrm flipH="1">
              <a:off x="2957420" y="2709018"/>
              <a:ext cx="0" cy="25201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90000" tIns="46800" rIns="90000" bIns="46800">
              <a:spAutoFit/>
            </a:bodyPr>
            <a:lstStyle/>
            <a:p>
              <a:endParaRPr lang="nl-BE" sz="1400"/>
            </a:p>
          </p:txBody>
        </p:sp>
        <p:sp>
          <p:nvSpPr>
            <p:cNvPr id="11" name="Text Box 146"/>
            <p:cNvSpPr txBox="1">
              <a:spLocks noChangeArrowheads="1"/>
            </p:cNvSpPr>
            <p:nvPr/>
          </p:nvSpPr>
          <p:spPr bwMode="auto">
            <a:xfrm rot="16200000">
              <a:off x="1737306" y="3756997"/>
              <a:ext cx="1848276" cy="33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 eaLnBrk="1" hangingPunct="1"/>
              <a:r>
                <a:rPr lang="nl-BE" altLang="nl-BE" sz="1200" dirty="0"/>
                <a:t>FLOW DIRECTION</a:t>
              </a:r>
              <a:endParaRPr lang="nl-NL" altLang="nl-BE" sz="1200" dirty="0"/>
            </a:p>
          </p:txBody>
        </p:sp>
        <p:sp>
          <p:nvSpPr>
            <p:cNvPr id="12" name="Text Box 146"/>
            <p:cNvSpPr txBox="1">
              <a:spLocks noChangeArrowheads="1"/>
            </p:cNvSpPr>
            <p:nvPr/>
          </p:nvSpPr>
          <p:spPr bwMode="auto">
            <a:xfrm>
              <a:off x="1776413" y="1103838"/>
              <a:ext cx="1405945" cy="446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 eaLnBrk="1" hangingPunct="1"/>
              <a:r>
                <a:rPr lang="nl-BE" altLang="nl-BE" dirty="0"/>
                <a:t>Top view</a:t>
              </a:r>
              <a:endParaRPr lang="nl-NL" altLang="nl-BE" dirty="0"/>
            </a:p>
          </p:txBody>
        </p:sp>
        <p:sp>
          <p:nvSpPr>
            <p:cNvPr id="13" name="Text Box 38"/>
            <p:cNvSpPr txBox="1">
              <a:spLocks noChangeArrowheads="1"/>
            </p:cNvSpPr>
            <p:nvPr/>
          </p:nvSpPr>
          <p:spPr bwMode="auto">
            <a:xfrm>
              <a:off x="6151301" y="4391112"/>
              <a:ext cx="2909471" cy="838089"/>
            </a:xfrm>
            <a:prstGeom prst="rect">
              <a:avLst/>
            </a:prstGeom>
            <a:noFill/>
            <a:ln w="38100">
              <a:solidFill>
                <a:srgbClr val="00FA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nl-BE" altLang="nl-BE" sz="1600" dirty="0">
                  <a:solidFill>
                    <a:srgbClr val="00FF00"/>
                  </a:solidFill>
                </a:rPr>
                <a:t>Stiff emergent Spartina</a:t>
              </a:r>
            </a:p>
          </p:txBody>
        </p:sp>
        <p:sp>
          <p:nvSpPr>
            <p:cNvPr id="14" name="Text Box 41"/>
            <p:cNvSpPr txBox="1">
              <a:spLocks noChangeArrowheads="1"/>
            </p:cNvSpPr>
            <p:nvPr/>
          </p:nvSpPr>
          <p:spPr bwMode="auto">
            <a:xfrm rot="16200000">
              <a:off x="4388472" y="2644332"/>
              <a:ext cx="2016125" cy="780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nl-BE" altLang="nl-BE" dirty="0">
                  <a:solidFill>
                    <a:srgbClr val="FFFF00"/>
                  </a:solidFill>
                </a:rPr>
                <a:t>Flow acceleration</a:t>
              </a:r>
            </a:p>
          </p:txBody>
        </p:sp>
        <p:sp>
          <p:nvSpPr>
            <p:cNvPr id="15" name="Text Box 38"/>
            <p:cNvSpPr txBox="1">
              <a:spLocks noChangeArrowheads="1"/>
            </p:cNvSpPr>
            <p:nvPr/>
          </p:nvSpPr>
          <p:spPr bwMode="auto">
            <a:xfrm rot="16200000">
              <a:off x="5863167" y="1958645"/>
              <a:ext cx="1728713" cy="780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b="1" i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 i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nl-BE" altLang="nl-BE" dirty="0">
                  <a:solidFill>
                    <a:srgbClr val="FF0000"/>
                  </a:solidFill>
                </a:rPr>
                <a:t>Flow reduction</a:t>
              </a:r>
            </a:p>
          </p:txBody>
        </p:sp>
      </p:grp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41218" y="6479521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nl-BE" altLang="nl-BE" sz="1600" dirty="0"/>
              <a:t>Bouma et al (2013) Geomorphology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60116-62B0-A445-87D0-84CC818C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bio-physical feedbacks lead to                                       SELF-ORGANISATION in tidal wetlands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93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Shallow water equations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>
            <p:extLst/>
          </p:nvPr>
        </p:nvGraphicFramePr>
        <p:xfrm>
          <a:off x="4495800" y="2286000"/>
          <a:ext cx="8864600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Document" r:id="rId3" imgW="8864600" imgH="2235200" progId="Word.Document.12">
                  <p:embed/>
                </p:oleObj>
              </mc:Choice>
              <mc:Fallback>
                <p:oleObj name="Document" r:id="rId3" imgW="8864600" imgH="2235200" progId="Word.Document.12">
                  <p:embed/>
                  <p:pic>
                    <p:nvPicPr>
                      <p:cNvPr id="163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86000"/>
                        <a:ext cx="8864600" cy="223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extBox 5"/>
          <p:cNvSpPr txBox="1">
            <a:spLocks noChangeArrowheads="1"/>
          </p:cNvSpPr>
          <p:nvPr/>
        </p:nvSpPr>
        <p:spPr bwMode="auto">
          <a:xfrm>
            <a:off x="2362200" y="22860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Momentum </a:t>
            </a:r>
          </a:p>
          <a:p>
            <a:pPr algn="l"/>
            <a:r>
              <a:rPr lang="en-US" sz="1600" b="0"/>
              <a:t>conservation: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2362200" y="3962400"/>
            <a:ext cx="1404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Mass </a:t>
            </a:r>
          </a:p>
          <a:p>
            <a:pPr algn="l"/>
            <a:r>
              <a:rPr lang="en-US" sz="1600" b="0"/>
              <a:t>conservation:</a:t>
            </a:r>
          </a:p>
        </p:txBody>
      </p:sp>
      <p:cxnSp>
        <p:nvCxnSpPr>
          <p:cNvPr id="16389" name="Straight Connector 2"/>
          <p:cNvCxnSpPr>
            <a:cxnSpLocks noChangeShapeType="1"/>
          </p:cNvCxnSpPr>
          <p:nvPr/>
        </p:nvCxnSpPr>
        <p:spPr bwMode="auto">
          <a:xfrm>
            <a:off x="2438400" y="6553200"/>
            <a:ext cx="678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390" name="Straight Connector 8"/>
          <p:cNvCxnSpPr>
            <a:cxnSpLocks noChangeShapeType="1"/>
          </p:cNvCxnSpPr>
          <p:nvPr/>
        </p:nvCxnSpPr>
        <p:spPr bwMode="auto">
          <a:xfrm>
            <a:off x="2438400" y="5029200"/>
            <a:ext cx="6781800" cy="0"/>
          </a:xfrm>
          <a:prstGeom prst="line">
            <a:avLst/>
          </a:prstGeom>
          <a:noFill/>
          <a:ln w="28575">
            <a:solidFill>
              <a:srgbClr val="0064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392" name="Straight Connector 5"/>
          <p:cNvCxnSpPr>
            <a:cxnSpLocks noChangeShapeType="1"/>
          </p:cNvCxnSpPr>
          <p:nvPr/>
        </p:nvCxnSpPr>
        <p:spPr bwMode="auto">
          <a:xfrm>
            <a:off x="3505200" y="51054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396" name="Straight Connector 15"/>
          <p:cNvCxnSpPr>
            <a:cxnSpLocks noChangeShapeType="1"/>
          </p:cNvCxnSpPr>
          <p:nvPr/>
        </p:nvCxnSpPr>
        <p:spPr bwMode="auto">
          <a:xfrm>
            <a:off x="9372600" y="51054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9372601" y="5562600"/>
            <a:ext cx="80342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 err="1">
                <a:latin typeface="+mj-lt"/>
              </a:rPr>
              <a:t>η</a:t>
            </a:r>
            <a:r>
              <a:rPr lang="en-US" sz="2000" i="1" dirty="0">
                <a:latin typeface="+mj-lt"/>
              </a:rPr>
              <a:t>=</a:t>
            </a:r>
            <a:r>
              <a:rPr lang="en-US" sz="2000" i="1" dirty="0" err="1">
                <a:latin typeface="+mj-lt"/>
              </a:rPr>
              <a:t>h+s</a:t>
            </a:r>
            <a:endParaRPr lang="en-US" sz="2000" i="1" dirty="0">
              <a:latin typeface="+mj-lt"/>
            </a:endParaRPr>
          </a:p>
        </p:txBody>
      </p:sp>
      <p:cxnSp>
        <p:nvCxnSpPr>
          <p:cNvPr id="16398" name="Straight Connector 18"/>
          <p:cNvCxnSpPr>
            <a:cxnSpLocks noChangeShapeType="1"/>
          </p:cNvCxnSpPr>
          <p:nvPr/>
        </p:nvCxnSpPr>
        <p:spPr bwMode="auto">
          <a:xfrm flipH="1">
            <a:off x="6934200" y="5334000"/>
            <a:ext cx="6096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7007225" y="5238750"/>
            <a:ext cx="295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v</a:t>
            </a:r>
          </a:p>
        </p:txBody>
      </p:sp>
      <p:cxnSp>
        <p:nvCxnSpPr>
          <p:cNvPr id="16400" name="Straight Connector 22"/>
          <p:cNvCxnSpPr>
            <a:cxnSpLocks noChangeShapeType="1"/>
          </p:cNvCxnSpPr>
          <p:nvPr/>
        </p:nvCxnSpPr>
        <p:spPr bwMode="auto">
          <a:xfrm flipH="1">
            <a:off x="6934200" y="57912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7207250" y="5695950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u</a:t>
            </a:r>
          </a:p>
        </p:txBody>
      </p:sp>
      <p:cxnSp>
        <p:nvCxnSpPr>
          <p:cNvPr id="20" name="Straight Connector 5"/>
          <p:cNvCxnSpPr>
            <a:cxnSpLocks noChangeShapeType="1"/>
          </p:cNvCxnSpPr>
          <p:nvPr/>
        </p:nvCxnSpPr>
        <p:spPr bwMode="auto">
          <a:xfrm>
            <a:off x="53946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5"/>
          <p:cNvCxnSpPr>
            <a:cxnSpLocks noChangeShapeType="1"/>
          </p:cNvCxnSpPr>
          <p:nvPr/>
        </p:nvCxnSpPr>
        <p:spPr bwMode="auto">
          <a:xfrm>
            <a:off x="55470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5"/>
          <p:cNvCxnSpPr>
            <a:cxnSpLocks noChangeShapeType="1"/>
          </p:cNvCxnSpPr>
          <p:nvPr/>
        </p:nvCxnSpPr>
        <p:spPr bwMode="auto">
          <a:xfrm>
            <a:off x="56994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Connector 5"/>
          <p:cNvCxnSpPr>
            <a:cxnSpLocks noChangeShapeType="1"/>
          </p:cNvCxnSpPr>
          <p:nvPr/>
        </p:nvCxnSpPr>
        <p:spPr bwMode="auto">
          <a:xfrm>
            <a:off x="58518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5"/>
          <p:cNvCxnSpPr>
            <a:cxnSpLocks noChangeShapeType="1"/>
          </p:cNvCxnSpPr>
          <p:nvPr/>
        </p:nvCxnSpPr>
        <p:spPr bwMode="auto">
          <a:xfrm>
            <a:off x="60042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5"/>
          <p:cNvCxnSpPr>
            <a:cxnSpLocks noChangeShapeType="1"/>
          </p:cNvCxnSpPr>
          <p:nvPr/>
        </p:nvCxnSpPr>
        <p:spPr bwMode="auto">
          <a:xfrm>
            <a:off x="6156678" y="5562600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581400" y="5534379"/>
            <a:ext cx="31451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i="1" dirty="0">
                <a:latin typeface="+mj-lt"/>
              </a:rPr>
              <a:t>h</a:t>
            </a:r>
          </a:p>
        </p:txBody>
      </p:sp>
      <p:cxnSp>
        <p:nvCxnSpPr>
          <p:cNvPr id="30" name="Straight Connector 5"/>
          <p:cNvCxnSpPr>
            <a:cxnSpLocks noChangeShapeType="1"/>
          </p:cNvCxnSpPr>
          <p:nvPr/>
        </p:nvCxnSpPr>
        <p:spPr bwMode="auto">
          <a:xfrm>
            <a:off x="44725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5"/>
          <p:cNvCxnSpPr>
            <a:cxnSpLocks noChangeShapeType="1"/>
          </p:cNvCxnSpPr>
          <p:nvPr/>
        </p:nvCxnSpPr>
        <p:spPr bwMode="auto">
          <a:xfrm>
            <a:off x="46249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Connector 5"/>
          <p:cNvCxnSpPr>
            <a:cxnSpLocks noChangeShapeType="1"/>
          </p:cNvCxnSpPr>
          <p:nvPr/>
        </p:nvCxnSpPr>
        <p:spPr bwMode="auto">
          <a:xfrm>
            <a:off x="47773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>
            <a:off x="49297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5"/>
          <p:cNvCxnSpPr>
            <a:cxnSpLocks noChangeShapeType="1"/>
          </p:cNvCxnSpPr>
          <p:nvPr/>
        </p:nvCxnSpPr>
        <p:spPr bwMode="auto">
          <a:xfrm>
            <a:off x="50821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5"/>
          <p:cNvCxnSpPr>
            <a:cxnSpLocks noChangeShapeType="1"/>
          </p:cNvCxnSpPr>
          <p:nvPr/>
        </p:nvCxnSpPr>
        <p:spPr bwMode="auto">
          <a:xfrm>
            <a:off x="5234517" y="5573889"/>
            <a:ext cx="15522" cy="990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42531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5" descr="Screen Shot 2015-12-27 at 14.23.4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20851"/>
            <a:ext cx="5943600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Friction by vegetation</a:t>
            </a: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2514600" y="6596064"/>
            <a:ext cx="8077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100"/>
              <a:t>Baptist, et al. 2007. On inducing equations for vegetation resistance. Journal of Hydraulic Research 45:435-450.</a:t>
            </a:r>
          </a:p>
        </p:txBody>
      </p:sp>
    </p:spTree>
    <p:extLst>
      <p:ext uri="{BB962C8B-B14F-4D97-AF65-F5344CB8AC3E}">
        <p14:creationId xmlns:p14="http://schemas.microsoft.com/office/powerpoint/2010/main" val="233658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Friction by vegetation-abstracted</a:t>
            </a:r>
          </a:p>
        </p:txBody>
      </p:sp>
      <p:pic>
        <p:nvPicPr>
          <p:cNvPr id="23554" name="Picture 3" descr="Screen Shot 2016-01-27 at 13.34.1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1803400"/>
            <a:ext cx="5395913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514600" y="6596064"/>
            <a:ext cx="8077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100"/>
              <a:t>Baptist, et al. 2007. On inducing equations for vegetation resistance. Journal of Hydraulic Research 45:435-450.</a:t>
            </a:r>
          </a:p>
        </p:txBody>
      </p:sp>
    </p:spTree>
    <p:extLst>
      <p:ext uri="{BB962C8B-B14F-4D97-AF65-F5344CB8AC3E}">
        <p14:creationId xmlns:p14="http://schemas.microsoft.com/office/powerpoint/2010/main" val="151709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Box 4"/>
          <p:cNvSpPr txBox="1">
            <a:spLocks noChangeArrowheads="1"/>
          </p:cNvSpPr>
          <p:nvPr/>
        </p:nvSpPr>
        <p:spPr bwMode="auto">
          <a:xfrm>
            <a:off x="2438400" y="3400426"/>
            <a:ext cx="7239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here </a:t>
            </a:r>
            <a:r>
              <a:rPr lang="en-US" sz="1600" b="0" i="1"/>
              <a:t>C</a:t>
            </a:r>
            <a:r>
              <a:rPr lang="en-US" sz="1600" b="0" i="1" baseline="-25000"/>
              <a:t>b</a:t>
            </a:r>
            <a:r>
              <a:rPr lang="en-US" sz="1600" b="0"/>
              <a:t> is the Chezy roughness of the bare bed, </a:t>
            </a:r>
            <a:r>
              <a:rPr lang="en-US" sz="1600" b="0" i="1"/>
              <a:t>C</a:t>
            </a:r>
            <a:r>
              <a:rPr lang="en-US" sz="1600" b="0" i="1" baseline="-25000"/>
              <a:t>d</a:t>
            </a:r>
            <a:r>
              <a:rPr lang="en-US" sz="1600" b="0"/>
              <a:t> is the drag coefficient of the vegetation, </a:t>
            </a:r>
            <a:r>
              <a:rPr lang="en-US" sz="1600" b="0" i="1"/>
              <a:t>D</a:t>
            </a:r>
            <a:r>
              <a:rPr lang="en-US" sz="1600" b="0" i="1" baseline="-25000"/>
              <a:t>v</a:t>
            </a:r>
            <a:r>
              <a:rPr lang="en-US" sz="1600" b="0"/>
              <a:t> is the vertical vegetation density.</a:t>
            </a:r>
          </a:p>
          <a:p>
            <a:pPr algn="l"/>
            <a:endParaRPr lang="en-US" sz="1600" b="0"/>
          </a:p>
          <a:p>
            <a:pPr algn="l"/>
            <a:r>
              <a:rPr lang="en-US" sz="1600" b="0"/>
              <a:t>When the vegetation is submerged, part of the water column is free, and the Chézy coefficient is given by:</a:t>
            </a:r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Calculating friction of vegetation</a:t>
            </a:r>
          </a:p>
        </p:txBody>
      </p:sp>
      <p:graphicFrame>
        <p:nvGraphicFramePr>
          <p:cNvPr id="24579" name="Object 10"/>
          <p:cNvGraphicFramePr>
            <a:graphicFrameLocks noChangeAspect="1"/>
          </p:cNvGraphicFramePr>
          <p:nvPr/>
        </p:nvGraphicFramePr>
        <p:xfrm>
          <a:off x="2946400" y="2590800"/>
          <a:ext cx="8864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Document" r:id="rId3" imgW="8864600" imgH="812800" progId="Word.Document.12">
                  <p:embed/>
                </p:oleObj>
              </mc:Choice>
              <mc:Fallback>
                <p:oleObj name="Document" r:id="rId3" imgW="8864600" imgH="812800" progId="Word.Document.12">
                  <p:embed/>
                  <p:pic>
                    <p:nvPicPr>
                      <p:cNvPr id="2457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2590800"/>
                        <a:ext cx="88646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10"/>
          <p:cNvGraphicFramePr>
            <a:graphicFrameLocks noChangeAspect="1"/>
          </p:cNvGraphicFramePr>
          <p:nvPr/>
        </p:nvGraphicFramePr>
        <p:xfrm>
          <a:off x="2895600" y="4800600"/>
          <a:ext cx="8864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Document" r:id="rId5" imgW="8864600" imgH="825500" progId="Word.Document.12">
                  <p:embed/>
                </p:oleObj>
              </mc:Choice>
              <mc:Fallback>
                <p:oleObj name="Document" r:id="rId5" imgW="8864600" imgH="825500" progId="Word.Document.12">
                  <p:embed/>
                  <p:pic>
                    <p:nvPicPr>
                      <p:cNvPr id="2458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800600"/>
                        <a:ext cx="8864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Box 6"/>
          <p:cNvSpPr txBox="1">
            <a:spLocks noChangeArrowheads="1"/>
          </p:cNvSpPr>
          <p:nvPr/>
        </p:nvSpPr>
        <p:spPr bwMode="auto">
          <a:xfrm>
            <a:off x="2438400" y="1828801"/>
            <a:ext cx="7239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When the vegetation is emerging from the water (like, e.g. with reeds), the entire water collum is occupied by water. In that case, the Chézy coefficient is given by:</a:t>
            </a:r>
          </a:p>
        </p:txBody>
      </p:sp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2438400" y="5549900"/>
            <a:ext cx="723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Here </a:t>
            </a:r>
            <a:r>
              <a:rPr lang="en-US" sz="1600" b="0" i="1"/>
              <a:t>H</a:t>
            </a:r>
            <a:r>
              <a:rPr lang="en-US" sz="1600" b="0" i="1" baseline="-25000"/>
              <a:t>v</a:t>
            </a:r>
            <a:r>
              <a:rPr lang="en-US" sz="1600" b="0"/>
              <a:t> is the vegetation height, and κ is the Von Kármàn constant (0.4). </a:t>
            </a:r>
          </a:p>
        </p:txBody>
      </p:sp>
    </p:spTree>
    <p:extLst>
      <p:ext uri="{BB962C8B-B14F-4D97-AF65-F5344CB8AC3E}">
        <p14:creationId xmlns:p14="http://schemas.microsoft.com/office/powerpoint/2010/main" val="61714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 simple model</a:t>
            </a:r>
          </a:p>
        </p:txBody>
      </p:sp>
      <p:pic>
        <p:nvPicPr>
          <p:cNvPr id="3" name="SWE_Tussock.mp4">
            <a:hlinkClick r:id="" action="ppaction://media"/>
            <a:extLst>
              <a:ext uri="{FF2B5EF4-FFF2-40B4-BE49-F238E27FC236}">
                <a16:creationId xmlns:a16="http://schemas.microsoft.com/office/drawing/2014/main" id="{FB46CE10-0CB8-1F45-B042-E574DE1BB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2880" y="1798320"/>
            <a:ext cx="674624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Assignments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4D4BC-1A47-834F-8177-84D6B691055E}"/>
              </a:ext>
            </a:extLst>
          </p:cNvPr>
          <p:cNvSpPr txBox="1"/>
          <p:nvPr/>
        </p:nvSpPr>
        <p:spPr>
          <a:xfrm>
            <a:off x="1032933" y="2116667"/>
            <a:ext cx="1010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shallow water equation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model of wave formation (maybe in 1D) and how it hits the coasts, comparing with or without tidal flat or salt marsh (easy).</a:t>
            </a:r>
          </a:p>
          <a:p>
            <a:pPr marL="285750" indent="-285750">
              <a:buFontTx/>
              <a:buChar char="-"/>
            </a:pPr>
            <a:r>
              <a:rPr lang="en-US" dirty="0"/>
              <a:t>Make a model of a pipe from a nuclear power plant pumping warm water in a flowing body </a:t>
            </a:r>
            <a:r>
              <a:rPr lang="en-US"/>
              <a:t>of water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a model that takes a vertical slice rather then a horizontal slice, and do one of the following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happens of the wind makes the top water layer water move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happens to the warm water originating from </a:t>
            </a:r>
            <a:r>
              <a:rPr lang="en-US" dirty="0" err="1"/>
              <a:t>vulkanic</a:t>
            </a:r>
            <a:r>
              <a:rPr lang="en-US" dirty="0"/>
              <a:t> seeps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3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ijerlandflow.mov">
            <a:hlinkClick r:id="" action="ppaction://media"/>
            <a:extLst>
              <a:ext uri="{FF2B5EF4-FFF2-40B4-BE49-F238E27FC236}">
                <a16:creationId xmlns:a16="http://schemas.microsoft.com/office/drawing/2014/main" id="{04DF2ED2-42B0-034E-B7C5-F2DBFB6CF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538" y="0"/>
            <a:ext cx="9431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Modelling water flow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1318846" y="2026919"/>
            <a:ext cx="9442939" cy="4150043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Calibri" charset="0"/>
              </a:rPr>
              <a:t>Only one species: H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O</a:t>
            </a:r>
          </a:p>
          <a:p>
            <a:pPr>
              <a:defRPr/>
            </a:pPr>
            <a:r>
              <a:rPr lang="en-US" dirty="0">
                <a:latin typeface="Calibri" charset="0"/>
              </a:rPr>
              <a:t>Governing processes: gravity &amp; friction</a:t>
            </a:r>
          </a:p>
          <a:p>
            <a:pPr>
              <a:defRPr/>
            </a:pPr>
            <a:r>
              <a:rPr lang="en-US" dirty="0">
                <a:latin typeface="Calibri" charset="0"/>
              </a:rPr>
              <a:t>Modeling requires you to keep track of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mass and energy</a:t>
            </a:r>
          </a:p>
          <a:p>
            <a:pPr>
              <a:defRPr/>
            </a:pPr>
            <a:r>
              <a:rPr lang="en-US" dirty="0">
                <a:latin typeface="Calibri" charset="0"/>
              </a:rPr>
              <a:t>No odd “behavioral” processes: high potential predictability</a:t>
            </a: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srgbClr val="800000"/>
                </a:solidFill>
                <a:latin typeface="Calibri" charset="0"/>
              </a:rPr>
              <a:t>Why can’t biologists make similar good models?</a:t>
            </a: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>
              <a:defRPr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93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Today...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Basics of Hydrodynamics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Interplay of vegetation and water flow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nl-NL" dirty="0"/>
              <a:t>Biogeomorphology</a:t>
            </a:r>
          </a:p>
        </p:txBody>
      </p:sp>
    </p:spTree>
    <p:extLst>
      <p:ext uri="{BB962C8B-B14F-4D97-AF65-F5344CB8AC3E}">
        <p14:creationId xmlns:p14="http://schemas.microsoft.com/office/powerpoint/2010/main" val="17767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Remember Ohm’s law for electricity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calculate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02470" y="4052963"/>
                <a:ext cx="1477007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r>
                        <a:rPr lang="en-US" sz="2800" i="1">
                          <a:latin typeface="Cambria Math" charset="0"/>
                        </a:rPr>
                        <m:t>𝐼</m:t>
                      </m:r>
                      <m:r>
                        <a:rPr lang="mr-I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800" dirty="0" err="1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70" y="4052963"/>
                <a:ext cx="1477007" cy="803810"/>
              </a:xfrm>
              <a:prstGeom prst="rect">
                <a:avLst/>
              </a:prstGeom>
              <a:blipFill>
                <a:blip r:embed="rId2"/>
                <a:stretch>
                  <a:fillRect l="-1695" r="-2542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26270" y="2743201"/>
                <a:ext cx="3093731" cy="818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𝐹𝑙𝑜𝑤</m:t>
                      </m:r>
                      <m:r>
                        <a:rPr lang="mr-I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𝑃𝑜𝑡𝑒𝑛𝑡𝑖𝑎𝑙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𝑅𝑒𝑠𝑖𝑠𝑡𝑒𝑛𝑐𝑒</m:t>
                          </m:r>
                        </m:den>
                      </m:f>
                    </m:oMath>
                  </m:oMathPara>
                </a14:m>
                <a:endParaRPr lang="en-US" sz="2800" dirty="0" err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70" y="2743201"/>
                <a:ext cx="3093731" cy="818173"/>
              </a:xfrm>
              <a:prstGeom prst="rect">
                <a:avLst/>
              </a:prstGeom>
              <a:blipFill>
                <a:blip r:embed="rId3"/>
                <a:stretch>
                  <a:fillRect l="-1633" r="-12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486" y="2473940"/>
            <a:ext cx="1807715" cy="3129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674" y="2971800"/>
            <a:ext cx="1384300" cy="1776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4600" y="4728473"/>
            <a:ext cx="1828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52525"/>
                </a:solidFill>
              </a:rPr>
              <a:t>Georg Simon Ohm </a:t>
            </a:r>
          </a:p>
          <a:p>
            <a:r>
              <a:rPr lang="en-US" sz="1400" dirty="0">
                <a:solidFill>
                  <a:srgbClr val="252525"/>
                </a:solidFill>
              </a:rPr>
              <a:t>1789 –1854</a:t>
            </a:r>
          </a:p>
          <a:p>
            <a:r>
              <a:rPr lang="en-US" sz="1400" dirty="0">
                <a:solidFill>
                  <a:srgbClr val="252525"/>
                </a:solidFill>
              </a:rPr>
              <a:t>Germany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7987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Water flow from first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4800" y="2286000"/>
            <a:ext cx="60198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dirty="0">
                <a:solidFill>
                  <a:srgbClr val="800000"/>
                </a:solidFill>
              </a:rPr>
              <a:t>The physical laws governing water flow: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Conservation of mass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Conservation of momentum</a:t>
            </a:r>
          </a:p>
        </p:txBody>
      </p:sp>
      <p:pic>
        <p:nvPicPr>
          <p:cNvPr id="9219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419600"/>
            <a:ext cx="14573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r="1636"/>
          <a:stretch>
            <a:fillRect/>
          </a:stretch>
        </p:blipFill>
        <p:spPr bwMode="auto">
          <a:xfrm>
            <a:off x="2209800" y="1981201"/>
            <a:ext cx="1449388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2133601" y="3962401"/>
            <a:ext cx="16145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/>
              <a:t>Claude-Louis Navier </a:t>
            </a:r>
          </a:p>
          <a:p>
            <a:r>
              <a:rPr lang="en-US" sz="1200" b="0"/>
              <a:t>(1785-1836)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2060575" y="6396039"/>
            <a:ext cx="17892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>
                <a:solidFill>
                  <a:schemeClr val="tx1"/>
                </a:solidFill>
              </a:rPr>
              <a:t>George Gabriel Stokes </a:t>
            </a:r>
          </a:p>
          <a:p>
            <a:r>
              <a:rPr lang="en-US" sz="1200" b="0">
                <a:solidFill>
                  <a:schemeClr val="tx1"/>
                </a:solidFill>
              </a:rPr>
              <a:t>(1819-1903)</a:t>
            </a:r>
          </a:p>
        </p:txBody>
      </p:sp>
      <p:sp>
        <p:nvSpPr>
          <p:cNvPr id="9223" name="TextBox 8"/>
          <p:cNvSpPr txBox="1">
            <a:spLocks noChangeArrowheads="1"/>
          </p:cNvSpPr>
          <p:nvPr/>
        </p:nvSpPr>
        <p:spPr bwMode="auto">
          <a:xfrm>
            <a:off x="4114801" y="4267201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 err="1"/>
              <a:t>Navier</a:t>
            </a:r>
            <a:r>
              <a:rPr lang="en-US" sz="1800" b="0" dirty="0"/>
              <a:t>-Stokes equation: a mathematical equation </a:t>
            </a:r>
            <a:br>
              <a:rPr lang="en-US" sz="1800" b="0" dirty="0"/>
            </a:br>
            <a:r>
              <a:rPr lang="en-US" sz="1800" b="0" dirty="0"/>
              <a:t>describing water flow:</a:t>
            </a:r>
          </a:p>
        </p:txBody>
      </p:sp>
      <p:graphicFrame>
        <p:nvGraphicFramePr>
          <p:cNvPr id="9224" name="Object 10"/>
          <p:cNvGraphicFramePr>
            <a:graphicFrameLocks noChangeAspect="1"/>
          </p:cNvGraphicFramePr>
          <p:nvPr>
            <p:extLst/>
          </p:nvPr>
        </p:nvGraphicFramePr>
        <p:xfrm>
          <a:off x="4419600" y="5029200"/>
          <a:ext cx="10834511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Document" r:id="rId5" imgW="8864600" imgH="571500" progId="Word.Document.12">
                  <p:embed/>
                </p:oleObj>
              </mc:Choice>
              <mc:Fallback>
                <p:oleObj name="Document" r:id="rId5" imgW="8864600" imgH="571500" progId="Word.Document.12">
                  <p:embed/>
                  <p:pic>
                    <p:nvPicPr>
                      <p:cNvPr id="922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029200"/>
                        <a:ext cx="10834511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11"/>
          <p:cNvGraphicFramePr>
            <a:graphicFrameLocks noChangeAspect="1"/>
          </p:cNvGraphicFramePr>
          <p:nvPr>
            <p:extLst/>
          </p:nvPr>
        </p:nvGraphicFramePr>
        <p:xfrm>
          <a:off x="8672690" y="4953000"/>
          <a:ext cx="10834511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Document" r:id="rId7" imgW="8864600" imgH="685800" progId="Word.Document.12">
                  <p:embed/>
                </p:oleObj>
              </mc:Choice>
              <mc:Fallback>
                <p:oleObj name="Document" r:id="rId7" imgW="8864600" imgH="685800" progId="Word.Document.12">
                  <p:embed/>
                  <p:pic>
                    <p:nvPicPr>
                      <p:cNvPr id="922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2690" y="4953000"/>
                        <a:ext cx="10834511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" name="TextBox 12"/>
          <p:cNvSpPr txBox="1">
            <a:spLocks noChangeArrowheads="1"/>
          </p:cNvSpPr>
          <p:nvPr/>
        </p:nvSpPr>
        <p:spPr bwMode="auto">
          <a:xfrm>
            <a:off x="7696201" y="5181600"/>
            <a:ext cx="8261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/>
              <a:t>where</a:t>
            </a:r>
          </a:p>
        </p:txBody>
      </p:sp>
      <p:sp>
        <p:nvSpPr>
          <p:cNvPr id="9227" name="TextBox 13"/>
          <p:cNvSpPr txBox="1">
            <a:spLocks noChangeArrowheads="1"/>
          </p:cNvSpPr>
          <p:nvPr/>
        </p:nvSpPr>
        <p:spPr bwMode="auto">
          <a:xfrm>
            <a:off x="4114800" y="5867400"/>
            <a:ext cx="495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400" b="0" dirty="0"/>
              <a:t>Here, </a:t>
            </a:r>
            <a:r>
              <a:rPr lang="en-US" sz="1400" b="0" i="1" dirty="0"/>
              <a:t>u</a:t>
            </a:r>
            <a:r>
              <a:rPr lang="en-US" sz="1400" b="0" dirty="0"/>
              <a:t>, </a:t>
            </a:r>
            <a:r>
              <a:rPr lang="en-US" sz="1400" b="0" i="1" dirty="0"/>
              <a:t>v</a:t>
            </a:r>
            <a:r>
              <a:rPr lang="en-US" sz="1400" b="0" dirty="0"/>
              <a:t>, </a:t>
            </a:r>
            <a:r>
              <a:rPr lang="en-US" sz="1400" b="0" i="1" dirty="0"/>
              <a:t>w</a:t>
            </a:r>
            <a:r>
              <a:rPr lang="en-US" sz="1400" b="0" dirty="0"/>
              <a:t> are the flow rate in </a:t>
            </a:r>
            <a:r>
              <a:rPr lang="en-US" sz="1400" b="0" i="1" dirty="0"/>
              <a:t>x</a:t>
            </a:r>
            <a:r>
              <a:rPr lang="en-US" sz="1400" b="0" dirty="0"/>
              <a:t>, </a:t>
            </a:r>
            <a:r>
              <a:rPr lang="en-US" sz="1400" b="0" i="1" dirty="0"/>
              <a:t>y</a:t>
            </a:r>
            <a:r>
              <a:rPr lang="en-US" sz="1400" b="0" dirty="0"/>
              <a:t>, and </a:t>
            </a:r>
            <a:r>
              <a:rPr lang="en-US" sz="1400" b="0" i="1" dirty="0"/>
              <a:t>z</a:t>
            </a:r>
            <a:r>
              <a:rPr lang="en-US" sz="1400" b="0" dirty="0"/>
              <a:t> dimension, </a:t>
            </a:r>
          </a:p>
          <a:p>
            <a:pPr algn="l"/>
            <a:r>
              <a:rPr lang="en-US" sz="1400" b="0" i="1" dirty="0" err="1">
                <a:latin typeface="Times" charset="0"/>
                <a:cs typeface="Times" charset="0"/>
              </a:rPr>
              <a:t>ν</a:t>
            </a:r>
            <a:r>
              <a:rPr lang="en-US" sz="1400" b="0" dirty="0"/>
              <a:t> is viscosity, </a:t>
            </a:r>
            <a:r>
              <a:rPr lang="en-US" sz="1400" b="0" i="1" dirty="0"/>
              <a:t>P</a:t>
            </a:r>
            <a:r>
              <a:rPr lang="en-US" sz="1400" b="0" dirty="0"/>
              <a:t> is the pressure, and </a:t>
            </a:r>
            <a:r>
              <a:rPr lang="en-US" sz="1400" b="0" i="1" dirty="0" err="1"/>
              <a:t>ρ</a:t>
            </a:r>
            <a:r>
              <a:rPr lang="en-US" sz="1400" b="0" dirty="0"/>
              <a:t> is the fluid density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5455" y="6619875"/>
            <a:ext cx="3549370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dirty="0"/>
              <a:t>http://</a:t>
            </a:r>
            <a:r>
              <a:rPr lang="en-US" sz="1050" dirty="0" err="1"/>
              <a:t>mathworld.wolfram.com</a:t>
            </a:r>
            <a:r>
              <a:rPr lang="en-US" sz="1050" dirty="0"/>
              <a:t>/</a:t>
            </a:r>
            <a:r>
              <a:rPr lang="en-US" sz="1050" dirty="0" err="1"/>
              <a:t>Navier-StokesEquations.html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6440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Processes governing flow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1318846" y="1984917"/>
            <a:ext cx="9442939" cy="4192046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Pressure (heat) &amp; gravity are the main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driving forces</a:t>
            </a:r>
          </a:p>
          <a:p>
            <a:r>
              <a:rPr lang="en-US" dirty="0">
                <a:latin typeface="Calibri" charset="0"/>
              </a:rPr>
              <a:t>Conservation of mass and momentum</a:t>
            </a:r>
          </a:p>
          <a:p>
            <a:pPr lvl="1"/>
            <a:r>
              <a:rPr lang="en-US" dirty="0">
                <a:latin typeface="Calibri" charset="0"/>
              </a:rPr>
              <a:t>No water gets lost</a:t>
            </a:r>
          </a:p>
          <a:p>
            <a:pPr lvl="1"/>
            <a:r>
              <a:rPr lang="en-US" dirty="0">
                <a:latin typeface="Calibri" charset="0"/>
              </a:rPr>
              <a:t>Kinetic energy (moment) doesn’t get lost (mysteriously)</a:t>
            </a:r>
          </a:p>
          <a:p>
            <a:r>
              <a:rPr lang="en-US" dirty="0">
                <a:latin typeface="Calibri" charset="0"/>
              </a:rPr>
              <a:t>Momentum is lost through</a:t>
            </a:r>
          </a:p>
          <a:p>
            <a:pPr lvl="1"/>
            <a:r>
              <a:rPr lang="en-US" dirty="0">
                <a:latin typeface="Calibri" charset="0"/>
              </a:rPr>
              <a:t>Friction with bottom or other surfaces</a:t>
            </a:r>
          </a:p>
          <a:p>
            <a:pPr lvl="1"/>
            <a:r>
              <a:rPr lang="en-US" dirty="0">
                <a:latin typeface="Calibri" charset="0"/>
              </a:rPr>
              <a:t>Viscous turbulence generation</a:t>
            </a:r>
          </a:p>
          <a:p>
            <a:pPr marL="342900" lvl="1" indent="-342900"/>
            <a:r>
              <a:rPr lang="en-US" dirty="0">
                <a:latin typeface="Calibri" charset="0"/>
              </a:rPr>
              <a:t>Additional “forces”: Coriolis force at large scales</a:t>
            </a:r>
          </a:p>
        </p:txBody>
      </p:sp>
    </p:spTree>
    <p:extLst>
      <p:ext uri="{BB962C8B-B14F-4D97-AF65-F5344CB8AC3E}">
        <p14:creationId xmlns:p14="http://schemas.microsoft.com/office/powerpoint/2010/main" val="285348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</a:rPr>
              <a:t>Navier</a:t>
            </a:r>
            <a:r>
              <a:rPr lang="en-US" dirty="0">
                <a:latin typeface="Arial" charset="0"/>
              </a:rPr>
              <a:t>-Stokes Equations</a:t>
            </a:r>
          </a:p>
        </p:txBody>
      </p:sp>
      <p:graphicFrame>
        <p:nvGraphicFramePr>
          <p:cNvPr id="11266" name="Object 1"/>
          <p:cNvGraphicFramePr>
            <a:graphicFrameLocks noChangeAspect="1"/>
          </p:cNvGraphicFramePr>
          <p:nvPr/>
        </p:nvGraphicFramePr>
        <p:xfrm>
          <a:off x="2514600" y="4533900"/>
          <a:ext cx="8864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name="Document" r:id="rId3" imgW="8864600" imgH="266700" progId="Word.Document.12">
                  <p:embed/>
                </p:oleObj>
              </mc:Choice>
              <mc:Fallback>
                <p:oleObj name="Document" r:id="rId3" imgW="8864600" imgH="266700" progId="Word.Document.12">
                  <p:embed/>
                  <p:pic>
                    <p:nvPicPr>
                      <p:cNvPr id="1126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533900"/>
                        <a:ext cx="8864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Box 1"/>
          <p:cNvSpPr txBox="1">
            <a:spLocks noChangeArrowheads="1"/>
          </p:cNvSpPr>
          <p:nvPr/>
        </p:nvSpPr>
        <p:spPr bwMode="auto">
          <a:xfrm>
            <a:off x="2209800" y="5410200"/>
            <a:ext cx="3657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Continuity equation </a:t>
            </a:r>
          </a:p>
        </p:txBody>
      </p:sp>
      <p:graphicFrame>
        <p:nvGraphicFramePr>
          <p:cNvPr id="11268" name="Object 11"/>
          <p:cNvGraphicFramePr>
            <a:graphicFrameLocks noChangeAspect="1"/>
          </p:cNvGraphicFramePr>
          <p:nvPr/>
        </p:nvGraphicFramePr>
        <p:xfrm>
          <a:off x="8458200" y="2632075"/>
          <a:ext cx="886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" name="Document" r:id="rId5" imgW="8864600" imgH="685800" progId="Word.Document.12">
                  <p:embed/>
                </p:oleObj>
              </mc:Choice>
              <mc:Fallback>
                <p:oleObj name="Document" r:id="rId5" imgW="8864600" imgH="685800" progId="Word.Document.12">
                  <p:embed/>
                  <p:pic>
                    <p:nvPicPr>
                      <p:cNvPr id="1126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2632075"/>
                        <a:ext cx="8864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1"/>
          <p:cNvGraphicFramePr>
            <a:graphicFrameLocks noChangeAspect="1"/>
          </p:cNvGraphicFramePr>
          <p:nvPr/>
        </p:nvGraphicFramePr>
        <p:xfrm>
          <a:off x="2514600" y="3543300"/>
          <a:ext cx="8864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Document" r:id="rId7" imgW="8864600" imgH="533400" progId="Word.Document.12">
                  <p:embed/>
                </p:oleObj>
              </mc:Choice>
              <mc:Fallback>
                <p:oleObj name="Document" r:id="rId7" imgW="8864600" imgH="533400" progId="Word.Document.12">
                  <p:embed/>
                  <p:pic>
                    <p:nvPicPr>
                      <p:cNvPr id="1126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43300"/>
                        <a:ext cx="8864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1"/>
          <p:cNvGraphicFramePr>
            <a:graphicFrameLocks noChangeAspect="1"/>
          </p:cNvGraphicFramePr>
          <p:nvPr>
            <p:extLst/>
          </p:nvPr>
        </p:nvGraphicFramePr>
        <p:xfrm>
          <a:off x="2514600" y="4051300"/>
          <a:ext cx="8864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Document" r:id="rId9" imgW="8864600" imgH="266700" progId="Word.Document.12">
                  <p:embed/>
                </p:oleObj>
              </mc:Choice>
              <mc:Fallback>
                <p:oleObj name="Document" r:id="rId9" imgW="8864600" imgH="266700" progId="Word.Document.12">
                  <p:embed/>
                  <p:pic>
                    <p:nvPicPr>
                      <p:cNvPr id="1127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051300"/>
                        <a:ext cx="8864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1"/>
          <p:cNvGraphicFramePr>
            <a:graphicFrameLocks noChangeAspect="1"/>
          </p:cNvGraphicFramePr>
          <p:nvPr/>
        </p:nvGraphicFramePr>
        <p:xfrm>
          <a:off x="2514600" y="4991100"/>
          <a:ext cx="8864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" name="Document" r:id="rId11" imgW="8864600" imgH="266700" progId="Word.Document.12">
                  <p:embed/>
                </p:oleObj>
              </mc:Choice>
              <mc:Fallback>
                <p:oleObj name="Document" r:id="rId11" imgW="8864600" imgH="266700" progId="Word.Document.12">
                  <p:embed/>
                  <p:pic>
                    <p:nvPicPr>
                      <p:cNvPr id="1127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991100"/>
                        <a:ext cx="8864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1"/>
          <p:cNvGraphicFramePr>
            <a:graphicFrameLocks noChangeAspect="1"/>
          </p:cNvGraphicFramePr>
          <p:nvPr/>
        </p:nvGraphicFramePr>
        <p:xfrm>
          <a:off x="2514600" y="2667000"/>
          <a:ext cx="8864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Document" r:id="rId13" imgW="8864600" imgH="520700" progId="Word.Document.12">
                  <p:embed/>
                </p:oleObj>
              </mc:Choice>
              <mc:Fallback>
                <p:oleObj name="Document" r:id="rId13" imgW="8864600" imgH="520700" progId="Word.Document.12">
                  <p:embed/>
                  <p:pic>
                    <p:nvPicPr>
                      <p:cNvPr id="1127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667000"/>
                        <a:ext cx="88646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Box 10"/>
          <p:cNvSpPr txBox="1">
            <a:spLocks noChangeArrowheads="1"/>
          </p:cNvSpPr>
          <p:nvPr/>
        </p:nvSpPr>
        <p:spPr bwMode="auto">
          <a:xfrm>
            <a:off x="2209800" y="2133600"/>
            <a:ext cx="3657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/>
              <a:t>Momentum equations </a:t>
            </a:r>
          </a:p>
        </p:txBody>
      </p:sp>
      <p:graphicFrame>
        <p:nvGraphicFramePr>
          <p:cNvPr id="11274" name="Object 1"/>
          <p:cNvGraphicFramePr>
            <a:graphicFrameLocks noChangeAspect="1"/>
          </p:cNvGraphicFramePr>
          <p:nvPr/>
        </p:nvGraphicFramePr>
        <p:xfrm>
          <a:off x="2514600" y="5918200"/>
          <a:ext cx="8864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Document" r:id="rId15" imgW="8864600" imgH="571500" progId="Word.Document.12">
                  <p:embed/>
                </p:oleObj>
              </mc:Choice>
              <mc:Fallback>
                <p:oleObj name="Document" r:id="rId15" imgW="8864600" imgH="571500" progId="Word.Document.12">
                  <p:embed/>
                  <p:pic>
                    <p:nvPicPr>
                      <p:cNvPr id="1127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918200"/>
                        <a:ext cx="88646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902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|34.1|11.6|0.5|6.4|1|9.1|1.5|34|26.7|1.4|0.7|4.4|2.9|40.4|0.7|1.4|2.8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B549EEE-8A77-4225-BB6E-D981B0C0D91B}" vid="{B83529FA-B8D2-4B29-BE96-3CB59C48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1466</TotalTime>
  <Words>861</Words>
  <Application>Microsoft Macintosh PowerPoint</Application>
  <PresentationFormat>Widescreen</PresentationFormat>
  <Paragraphs>157</Paragraphs>
  <Slides>29</Slides>
  <Notes>3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Frutiger 55 Roman</vt:lpstr>
      <vt:lpstr>Times</vt:lpstr>
      <vt:lpstr>Verdana</vt:lpstr>
      <vt:lpstr>Office Theme</vt:lpstr>
      <vt:lpstr>Document</vt:lpstr>
      <vt:lpstr>Modelling water flow</vt:lpstr>
      <vt:lpstr>Why understand water flow?</vt:lpstr>
      <vt:lpstr>PowerPoint Presentation</vt:lpstr>
      <vt:lpstr>Modelling water flow</vt:lpstr>
      <vt:lpstr>Today...</vt:lpstr>
      <vt:lpstr>Remember Ohm’s law for electricity</vt:lpstr>
      <vt:lpstr>Water flow from first principles</vt:lpstr>
      <vt:lpstr>Processes governing flow</vt:lpstr>
      <vt:lpstr>Navier-Stokes Equations</vt:lpstr>
      <vt:lpstr>Navier-Stokes equations</vt:lpstr>
      <vt:lpstr>Shallow water equations</vt:lpstr>
      <vt:lpstr>Shallow water equations</vt:lpstr>
      <vt:lpstr>Shallow water equations</vt:lpstr>
      <vt:lpstr>The bathtub model</vt:lpstr>
      <vt:lpstr>Example: a tsunami</vt:lpstr>
      <vt:lpstr>What about bottom friction?</vt:lpstr>
      <vt:lpstr>What about bottom friction?</vt:lpstr>
      <vt:lpstr>The Chézy equation  for bottom friction</vt:lpstr>
      <vt:lpstr>Tussock effects</vt:lpstr>
      <vt:lpstr>How bio-physical feedbacks lead to                                       SELF-ORGANISATION in tidal wetlands</vt:lpstr>
      <vt:lpstr>How bio-physical feedbacks lead to                                       SELF-ORGANISATION in tidal wetlands</vt:lpstr>
      <vt:lpstr>How bio-physical feedbacks lead to                                       SELF-ORGANISATION in tidal wetlands</vt:lpstr>
      <vt:lpstr>How bio-physical feedbacks lead to                                       SELF-ORGANISATION in tidal wetlands</vt:lpstr>
      <vt:lpstr>Shallow water equations</vt:lpstr>
      <vt:lpstr>Friction by vegetation</vt:lpstr>
      <vt:lpstr>Friction by vegetation-abstracted</vt:lpstr>
      <vt:lpstr>Calculating friction of vegetation</vt:lpstr>
      <vt:lpstr>A simple model</vt:lpstr>
      <vt:lpstr>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3D Computer graphics to convey restoration goals to decision makers and the general public.</dc:title>
  <dc:creator>Johan van de Koppel</dc:creator>
  <cp:lastModifiedBy>Johan van de Koppel</cp:lastModifiedBy>
  <cp:revision>96</cp:revision>
  <cp:lastPrinted>2018-02-15T11:18:44Z</cp:lastPrinted>
  <dcterms:created xsi:type="dcterms:W3CDTF">2018-02-07T19:55:36Z</dcterms:created>
  <dcterms:modified xsi:type="dcterms:W3CDTF">2019-03-30T14:30:38Z</dcterms:modified>
</cp:coreProperties>
</file>